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89" r:id="rId4"/>
    <p:sldId id="288" r:id="rId5"/>
    <p:sldId id="294" r:id="rId6"/>
    <p:sldId id="293" r:id="rId7"/>
    <p:sldId id="287" r:id="rId8"/>
    <p:sldId id="295" r:id="rId9"/>
    <p:sldId id="296" r:id="rId10"/>
    <p:sldId id="292" r:id="rId11"/>
    <p:sldId id="363" r:id="rId12"/>
    <p:sldId id="315" r:id="rId13"/>
    <p:sldId id="316" r:id="rId14"/>
    <p:sldId id="317" r:id="rId15"/>
    <p:sldId id="318" r:id="rId16"/>
    <p:sldId id="319" r:id="rId17"/>
    <p:sldId id="320" r:id="rId18"/>
    <p:sldId id="299" r:id="rId19"/>
    <p:sldId id="297" r:id="rId20"/>
    <p:sldId id="328" r:id="rId21"/>
    <p:sldId id="329" r:id="rId22"/>
    <p:sldId id="332" r:id="rId23"/>
    <p:sldId id="333" r:id="rId24"/>
    <p:sldId id="334" r:id="rId25"/>
    <p:sldId id="321" r:id="rId26"/>
    <p:sldId id="322" r:id="rId27"/>
    <p:sldId id="323" r:id="rId28"/>
    <p:sldId id="324" r:id="rId29"/>
    <p:sldId id="325" r:id="rId30"/>
    <p:sldId id="326" r:id="rId31"/>
    <p:sldId id="327" r:id="rId32"/>
    <p:sldId id="364" r:id="rId33"/>
    <p:sldId id="335" r:id="rId34"/>
    <p:sldId id="336" r:id="rId35"/>
    <p:sldId id="337" r:id="rId36"/>
    <p:sldId id="338" r:id="rId37"/>
    <p:sldId id="339" r:id="rId38"/>
    <p:sldId id="350" r:id="rId39"/>
    <p:sldId id="351" r:id="rId40"/>
    <p:sldId id="361" r:id="rId41"/>
    <p:sldId id="352" r:id="rId42"/>
    <p:sldId id="353" r:id="rId43"/>
    <p:sldId id="354" r:id="rId44"/>
    <p:sldId id="355" r:id="rId45"/>
    <p:sldId id="356" r:id="rId46"/>
    <p:sldId id="357" r:id="rId47"/>
    <p:sldId id="358" r:id="rId48"/>
    <p:sldId id="359" r:id="rId49"/>
    <p:sldId id="360" r:id="rId50"/>
    <p:sldId id="362" r:id="rId51"/>
    <p:sldId id="286" r:id="rId52"/>
    <p:sldId id="277" r:id="rId53"/>
    <p:sldId id="278" r:id="rId54"/>
    <p:sldId id="280" r:id="rId55"/>
    <p:sldId id="281" r:id="rId56"/>
    <p:sldId id="282" r:id="rId57"/>
    <p:sldId id="283" r:id="rId58"/>
    <p:sldId id="284" r:id="rId59"/>
    <p:sldId id="285" r:id="rId60"/>
    <p:sldId id="365" r:id="rId61"/>
    <p:sldId id="262" r:id="rId62"/>
    <p:sldId id="263" r:id="rId63"/>
    <p:sldId id="264" r:id="rId64"/>
    <p:sldId id="265" r:id="rId65"/>
    <p:sldId id="347" r:id="rId66"/>
    <p:sldId id="310" r:id="rId67"/>
    <p:sldId id="366" r:id="rId68"/>
    <p:sldId id="367" r:id="rId69"/>
    <p:sldId id="368" r:id="rId70"/>
    <p:sldId id="369" r:id="rId71"/>
    <p:sldId id="370" r:id="rId72"/>
    <p:sldId id="371" r:id="rId73"/>
    <p:sldId id="372" r:id="rId74"/>
    <p:sldId id="379" r:id="rId75"/>
    <p:sldId id="374" r:id="rId76"/>
    <p:sldId id="375" r:id="rId77"/>
    <p:sldId id="376" r:id="rId78"/>
    <p:sldId id="377" r:id="rId79"/>
    <p:sldId id="378" r:id="rId80"/>
    <p:sldId id="380" r:id="rId81"/>
    <p:sldId id="382" r:id="rId82"/>
    <p:sldId id="383" r:id="rId83"/>
    <p:sldId id="311" r:id="rId84"/>
    <p:sldId id="312" r:id="rId85"/>
    <p:sldId id="330" r:id="rId86"/>
    <p:sldId id="331" r:id="rId8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A7AA-1D5B-4C74-8E19-1518DA33D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51AF54-3CE1-4842-B042-242EBC843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0F42E-3C6F-4D24-85E8-415739FA6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6840D-A305-4763-A05E-1C9243A3D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E80C3-9D4E-48B4-9216-A0FD8D2F8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BB011-FA3C-43DB-A1B9-92B6249C0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A078D-7EED-4B5F-8B83-57B82A439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DC35-3CB0-421E-BBB2-A1DE6D7F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329F8-F2CE-4B64-A5AF-DD889ADC6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EE243-0056-4AA6-86CE-0D48D80B7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10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D36BFF-FD71-439C-AA6B-4B25CE30D5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D3325-1D9F-4FC6-9FC9-245A9DCE8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7AB15-696B-4407-A63E-EB2D8DE6A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EB748-329B-497A-A37A-0664FC6DB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2DBD9-CFCA-4BD6-AB49-FDBD7A54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1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5DAD-414C-4021-B52A-C54FF9D2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278ED-1B52-46C9-81F6-D8ED8467A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50BFC-67C9-41ED-A4D0-3BCA1499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3B57A-0BA1-4D46-A4DE-7A3136BC6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65322-262E-446D-8BF0-CBCEBA961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92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094A5-678A-48B6-95BB-4C7727789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4FB0A-FAA1-4A9B-8018-D42932070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DC142-DBDA-4274-9241-4C664F2EB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5AF94-7B13-4640-88BC-1E745A046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44BB5-8E57-44BC-B9D8-EF7F1B2E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0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D7804-DE56-4CEE-88F1-DE818A7BB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4F67B-FA28-4F68-A66F-991075BF8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E2936-688C-4BC9-97DD-5F6FE809D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8EF52C-F57D-4905-AE1F-6DACF6F33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E9E2D-D1FB-475E-8229-1D139DC52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8F1EB-7BA5-42A1-ACC8-5FAB1830F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483B9-88F0-410A-B463-1E70CE313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2D3A7-83A8-43B3-95A3-0D91856D9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FEE8F-1D80-43FA-8141-85C1DCADED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E09615-1DF7-4015-8A8F-BA27464FB3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26754D-E562-4937-A552-CE4D1FDE43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A043E-07E0-4181-927C-11FE086B8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F84EC0-B7BE-40CD-B6A0-C6B925F7E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D3EA6-422B-4B21-8B3A-6366E025E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81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E3A45-4DE5-4368-B941-B56EA81E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2D944C-3F39-4E21-A8B5-08DA44DED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36EF3-4BB1-4028-9513-81232F47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6AFE89-A587-4A9B-B96C-5B088D8B9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70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5270E1-A614-472D-9ACD-1639CEFE8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88A797-5037-48DA-919D-53DE5609E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C799C-060A-4E89-B6B1-06EA21085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51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BC6C-EB8C-472C-AE1C-A55034541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C6187-2852-4560-9A36-A9606DFD3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42248-AE50-48DA-BC7E-062B06FA1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05D498-25DD-49BB-9D0B-C392E425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02E4B-F033-4AC8-80C9-7B44F14D6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B03C6-FA2C-4C76-8B7E-98FAAA8F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67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9D0F6-7A80-447F-B210-58172688D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EEE54A-4F37-4250-B66A-FED21D98A7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473626-A64C-4D75-A41C-4DDEFDC17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2CEBA-5614-44D6-930E-C38C04525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5F1D6-5E43-426B-BD50-6ACF99A45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28EA6-CCAE-4D37-A690-8DD8298F2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7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096AD-5C4A-48E3-92EC-704E6E4A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0ADC1-AB84-4D12-AD2F-FC0742B8B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64F57-E014-42DD-9B25-1C51BF570E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EE1EC-5B12-449F-9FFB-11F33FD10410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AE254-55CA-4325-8DD0-A6DB8DB82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F9002-7A93-4A72-93A4-A7CA092A6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08E73-E36F-41EC-BC84-BB405FF3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9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8472503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bi.nlm.nih.gov/pubmed/?term=Lu%20XJ%5BAuthor%5D&amp;cauthor=true&amp;cauthor_uid=28472503" TargetMode="External"/><Relationship Id="rId4" Type="http://schemas.openxmlformats.org/officeDocument/2006/relationships/hyperlink" Target="https://www.ncbi.nlm.nih.gov/pubmed/?term=Hanson%20RM%5BAuthor%5D&amp;cauthor=true&amp;cauthor_uid=28472503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99821-1254-4EEE-9370-74A588745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What’s new in Jmol for </a:t>
            </a:r>
            <a:r>
              <a:rPr lang="en-US" dirty="0" err="1"/>
              <a:t>Proteopedia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D8198-E9A1-48A4-9DD5-FD9AE1DF6F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Bob Hanson</a:t>
            </a:r>
          </a:p>
          <a:p>
            <a:r>
              <a:rPr lang="en-US" dirty="0" err="1"/>
              <a:t>Proteopedia</a:t>
            </a:r>
            <a:r>
              <a:rPr lang="en-US" dirty="0"/>
              <a:t> 10</a:t>
            </a:r>
            <a:r>
              <a:rPr lang="en-US" baseline="30000" dirty="0"/>
              <a:t>th</a:t>
            </a:r>
            <a:r>
              <a:rPr lang="en-US" dirty="0"/>
              <a:t> Anniversary Conference</a:t>
            </a:r>
          </a:p>
          <a:p>
            <a:r>
              <a:rPr lang="en-US" dirty="0"/>
              <a:t>U Mass Amherst</a:t>
            </a:r>
          </a:p>
          <a:p>
            <a:r>
              <a:rPr lang="en-US" dirty="0"/>
              <a:t>Jan 22, 2018</a:t>
            </a:r>
          </a:p>
        </p:txBody>
      </p:sp>
    </p:spTree>
    <p:extLst>
      <p:ext uri="{BB962C8B-B14F-4D97-AF65-F5344CB8AC3E}">
        <p14:creationId xmlns:p14="http://schemas.microsoft.com/office/powerpoint/2010/main" val="1793688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before that, a word about file size...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corejmol</a:t>
            </a:r>
            <a:r>
              <a:rPr lang="en-US" dirty="0"/>
              <a:t>	        0.36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corescript</a:t>
            </a:r>
            <a:r>
              <a:rPr lang="en-US" dirty="0"/>
              <a:t>	        0.12</a:t>
            </a:r>
          </a:p>
          <a:p>
            <a:pPr marL="0" indent="0">
              <a:buNone/>
            </a:pPr>
            <a:r>
              <a:rPr lang="en-US" dirty="0"/>
              <a:t>	JSmol.min.js	        0.07  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corebio</a:t>
            </a:r>
            <a:r>
              <a:rPr lang="en-US" dirty="0"/>
              <a:t>	        0.05        </a:t>
            </a:r>
            <a:r>
              <a:rPr lang="en-US" sz="2600" dirty="0">
                <a:solidFill>
                  <a:srgbClr val="FF0000"/>
                </a:solidFill>
              </a:rPr>
              <a:t>total JSmol delivered = 0.68 MB  (includes jQuery)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coresym</a:t>
            </a:r>
            <a:r>
              <a:rPr lang="en-US" dirty="0"/>
              <a:t>	        0.04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misc</a:t>
            </a:r>
            <a:r>
              <a:rPr lang="en-US" dirty="0"/>
              <a:t>       	        0.04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JSmol (St. Olaf)	1.93/0.58	+0.82/0.35	= 2.75/0.93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FAEF43-9261-4F2D-989E-3BB77CFF6901}"/>
              </a:ext>
            </a:extLst>
          </p:cNvPr>
          <p:cNvCxnSpPr/>
          <p:nvPr/>
        </p:nvCxnSpPr>
        <p:spPr>
          <a:xfrm>
            <a:off x="5018567" y="3104707"/>
            <a:ext cx="0" cy="19989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218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/>
              <a:t>Structure Validation</a:t>
            </a:r>
          </a:p>
          <a:p>
            <a:pPr lvl="1"/>
            <a:r>
              <a:rPr lang="en-US" b="1" dirty="0"/>
              <a:t>Straightness</a:t>
            </a:r>
          </a:p>
          <a:p>
            <a:pPr lvl="1"/>
            <a:r>
              <a:rPr lang="en-US" b="1" dirty="0"/>
              <a:t>LOAD /</a:t>
            </a:r>
            <a:r>
              <a:rPr lang="en-US" b="1" dirty="0" err="1"/>
              <a:t>val</a:t>
            </a:r>
            <a:endParaRPr lang="en-US" b="1" dirty="0"/>
          </a:p>
          <a:p>
            <a:r>
              <a:rPr lang="en-US" dirty="0"/>
              <a:t>More Annotations: </a:t>
            </a:r>
          </a:p>
          <a:p>
            <a:pPr lvl="1"/>
            <a:r>
              <a:rPr lang="en-US" dirty="0"/>
              <a:t>LOAD /DOM   -- domains</a:t>
            </a:r>
          </a:p>
          <a:p>
            <a:pPr lvl="1"/>
            <a:r>
              <a:rPr lang="en-US" dirty="0"/>
              <a:t>LOAD /DSSR   -- nucleic acid secondary structure</a:t>
            </a:r>
          </a:p>
          <a:p>
            <a:r>
              <a:rPr lang="en-US" dirty="0"/>
              <a:t>Surfaces</a:t>
            </a:r>
          </a:p>
          <a:p>
            <a:pPr lvl="1"/>
            <a:r>
              <a:rPr lang="en-US" dirty="0"/>
              <a:t>Surface slabbing</a:t>
            </a:r>
          </a:p>
          <a:p>
            <a:pPr lvl="1"/>
            <a:r>
              <a:rPr lang="en-US" dirty="0"/>
              <a:t>Contact</a:t>
            </a:r>
          </a:p>
          <a:p>
            <a:r>
              <a:rPr lang="en-US" dirty="0"/>
              <a:t>Writing files</a:t>
            </a:r>
          </a:p>
          <a:p>
            <a:pPr lvl="1"/>
            <a:r>
              <a:rPr lang="en-US" dirty="0"/>
              <a:t>write “xxx.PNG” as PNGJ</a:t>
            </a:r>
          </a:p>
          <a:p>
            <a:pPr lvl="1"/>
            <a:r>
              <a:rPr lang="en-US" dirty="0"/>
              <a:t>write ISOSURFACE </a:t>
            </a:r>
            <a:r>
              <a:rPr lang="en-US" dirty="0" err="1"/>
              <a:t>xxxx</a:t>
            </a:r>
            <a:r>
              <a:rPr lang="en-US" dirty="0"/>
              <a:t>. JVXL – fast delivery and construction of surfaces </a:t>
            </a:r>
          </a:p>
          <a:p>
            <a:pPr lvl="1"/>
            <a:r>
              <a:rPr lang="en-US" dirty="0"/>
              <a:t>write “cache://…”</a:t>
            </a:r>
          </a:p>
          <a:p>
            <a:pPr lvl="1"/>
            <a:r>
              <a:rPr lang="en-US" dirty="0"/>
              <a:t>write SCENE</a:t>
            </a:r>
          </a:p>
          <a:p>
            <a:pPr lvl="1"/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91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DB8BF2-7585-4878-B3F9-3021E8C6B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3A454F-BEB6-4485-9129-D7DFDF9CC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0984" cy="4351338"/>
          </a:xfrm>
        </p:spPr>
        <p:txBody>
          <a:bodyPr/>
          <a:lstStyle/>
          <a:p>
            <a:r>
              <a:rPr lang="en-US" i="1" dirty="0"/>
              <a:t>Straightness</a:t>
            </a:r>
            <a:r>
              <a:rPr lang="en-US" dirty="0"/>
              <a:t> is defined in Jmol as the (four-dimensional) dot product of the </a:t>
            </a:r>
            <a:r>
              <a:rPr lang="en-US" i="1" dirty="0"/>
              <a:t>quaternion frame</a:t>
            </a:r>
            <a:r>
              <a:rPr lang="en-US" dirty="0"/>
              <a:t> associated with two adjacent groups.</a:t>
            </a:r>
            <a:endParaRPr lang="en-US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310B25-0CAF-4F35-8432-48256FA55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800725"/>
            <a:ext cx="3724275" cy="752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DF4E75-E99C-40D5-9466-F324001C9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marL="0" indent="0" eaLnBrk="1" hangingPunct="1">
              <a:buNone/>
            </a:pPr>
            <a:endParaRPr lang="en-US" altLang="en-US" sz="1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6C98CB-8389-4635-873F-C21DAE412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C9F5F8-0F29-4467-A6AF-99B75DC6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800725"/>
            <a:ext cx="3724275" cy="752475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F5B646E-6137-49F0-8D55-542A726EAB1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909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Straightness</a:t>
            </a:r>
            <a:r>
              <a:rPr lang="en-US"/>
              <a:t> is defined in Jmol as the (four-dimensional) dot product of the </a:t>
            </a:r>
            <a:r>
              <a:rPr lang="en-US" i="1"/>
              <a:t>quaternion frame</a:t>
            </a:r>
            <a:r>
              <a:rPr lang="en-US"/>
              <a:t> associated with two adjacent groups.</a:t>
            </a:r>
            <a:endParaRPr lang="en-US" i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7484C0-54B7-4047-87F0-D589B04535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16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FDD34F-56D3-4C16-B5D8-3F82742C7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3376B5-E143-42A6-8C99-0FEB4DD29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6425ABD-355E-4806-BA8A-7D4A2E71525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909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Straightness</a:t>
            </a:r>
            <a:r>
              <a:rPr lang="en-US"/>
              <a:t> is defined in Jmol as the (four-dimensional) dot product of the </a:t>
            </a:r>
            <a:r>
              <a:rPr lang="en-US" i="1"/>
              <a:t>quaternion frame</a:t>
            </a:r>
            <a:r>
              <a:rPr lang="en-US"/>
              <a:t> associated with two adjacent groups.</a:t>
            </a:r>
            <a:endParaRPr lang="en-US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6D3F22-5DDF-4F4F-B381-8564BCAAE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800725"/>
            <a:ext cx="3724275" cy="752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D55414-C19A-45C5-8FAA-CC3CABF7F6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13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marL="0" indent="0" eaLnBrk="1" hangingPunct="1">
              <a:buNone/>
            </a:pPr>
            <a:endParaRPr lang="en-US" altLang="en-US" sz="1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DB8BF2-7585-4878-B3F9-3021E8C6B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FD566-E861-4747-84EA-E1C40EF0A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164E4-57DF-4DC1-A79A-385DF7AEA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797550"/>
            <a:ext cx="3552825" cy="695325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8D08CFE9-A902-4E57-A48D-1B254B5F7BD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909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Straightness</a:t>
            </a:r>
            <a:r>
              <a:rPr lang="en-US"/>
              <a:t> is defined in Jmol as the (four-dimensional) dot product of the </a:t>
            </a:r>
            <a:r>
              <a:rPr lang="en-US" i="1"/>
              <a:t>quaternion frame</a:t>
            </a:r>
            <a:r>
              <a:rPr lang="en-US"/>
              <a:t> associated with two adjacent groups.</a:t>
            </a:r>
            <a:endParaRPr lang="en-US" i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53A831-04F6-4F97-8081-9A71325C5A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56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8E4B47-2256-4214-8705-03C4A9AB7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000EDA-E478-4A88-AB2F-CF2B3F68F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4A92DF-E143-45C6-96CA-009CC67B5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311900"/>
            <a:ext cx="3905250" cy="314325"/>
          </a:xfrm>
          <a:prstGeom prst="rect">
            <a:avLst/>
          </a:prstGeom>
        </p:spPr>
      </p:pic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97B11CD5-897D-4073-A159-D0814D7134B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909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Straightness</a:t>
            </a:r>
            <a:r>
              <a:rPr lang="en-US"/>
              <a:t> is defined in Jmol as the (four-dimensional) dot product of the </a:t>
            </a:r>
            <a:r>
              <a:rPr lang="en-US" i="1"/>
              <a:t>quaternion frame</a:t>
            </a:r>
            <a:r>
              <a:rPr lang="en-US"/>
              <a:t> associated with two adjacent groups.</a:t>
            </a:r>
            <a:endParaRPr lang="en-US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15C544-B5D5-49E5-BF32-3745C6EE19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93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Straightness (1d66)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marL="0" indent="0" eaLnBrk="1" hangingPunct="1">
              <a:buNone/>
            </a:pPr>
            <a:endParaRPr lang="en-US" altLang="en-US" sz="1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DB8BF2-7585-4878-B3F9-3021E8C6B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FD566-E861-4747-84EA-E1C40EF0A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132660-0D69-4EB4-9F33-C181EF155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39DDCD-A04C-4475-8BC6-1E64B0ECF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5797550"/>
            <a:ext cx="3552825" cy="695325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00C9D63-903A-4FF1-8367-FB817735B2A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909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Straightness</a:t>
            </a:r>
            <a:r>
              <a:rPr lang="en-US"/>
              <a:t> is defined in Jmol as the (four-dimensional) dot product of the </a:t>
            </a:r>
            <a:r>
              <a:rPr lang="en-US" i="1"/>
              <a:t>quaternion frame</a:t>
            </a:r>
            <a:r>
              <a:rPr lang="en-US"/>
              <a:t> associated with two adjacent groups.</a:t>
            </a:r>
            <a:endParaRPr lang="en-US" i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CF96D3-AB7A-4ECC-A8CF-CA84FEBE5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277" y="4194629"/>
            <a:ext cx="6292886" cy="1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97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– structure validation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471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eaLnBrk="1" hangingPunct="1"/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pPr eaLnBrk="1" hangingPunct="1"/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pPr eaLnBrk="1" hangingPunct="1"/>
            <a:r>
              <a:rPr lang="en-US" altLang="en-US" sz="1800" dirty="0"/>
              <a:t>The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i="1" dirty="0"/>
              <a:t> </a:t>
            </a:r>
            <a:r>
              <a:rPr lang="en-US" altLang="en-US" sz="1800" dirty="0"/>
              <a:t>suffix instructs Jmol to make an associated call to </a:t>
            </a:r>
            <a:r>
              <a:rPr lang="en-US" altLang="en-US" sz="1800" dirty="0" err="1"/>
              <a:t>PDBe’s</a:t>
            </a:r>
            <a:r>
              <a:rPr lang="en-US" altLang="en-US" sz="1800" dirty="0"/>
              <a:t> </a:t>
            </a:r>
            <a:r>
              <a:rPr lang="en-US" altLang="en-US" sz="1800" i="1" dirty="0"/>
              <a:t>RESTful</a:t>
            </a:r>
            <a:r>
              <a:rPr lang="en-US" altLang="en-US" sz="1800" dirty="0"/>
              <a:t> API in order to retrieve a structured JSON list of validation data that then becomes part of the overall Jmol data structure associated with this model.</a:t>
            </a:r>
          </a:p>
          <a:p>
            <a:pPr eaLnBrk="1" hangingPunct="1"/>
            <a:endParaRPr lang="en-US" altLang="en-US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5D146-70E3-4C56-A9A9-85C12D7EF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84" y="1825624"/>
            <a:ext cx="5175626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91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– structure validation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471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eaLnBrk="1" hangingPunct="1"/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pPr eaLnBrk="1" hangingPunct="1"/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pPr eaLnBrk="1" hangingPunct="1"/>
            <a:r>
              <a:rPr lang="en-US" altLang="en-US" sz="1800" dirty="0"/>
              <a:t>The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i="1" dirty="0"/>
              <a:t> </a:t>
            </a:r>
            <a:r>
              <a:rPr lang="en-US" altLang="en-US" sz="1800" dirty="0"/>
              <a:t>suffix instructs Jmol to make an associated call to </a:t>
            </a:r>
            <a:r>
              <a:rPr lang="en-US" altLang="en-US" sz="1800" dirty="0" err="1"/>
              <a:t>PDBe’s</a:t>
            </a:r>
            <a:r>
              <a:rPr lang="en-US" altLang="en-US" sz="1800" dirty="0"/>
              <a:t> </a:t>
            </a:r>
            <a:r>
              <a:rPr lang="en-US" altLang="en-US" sz="1800" i="1" dirty="0"/>
              <a:t>RESTful</a:t>
            </a:r>
            <a:r>
              <a:rPr lang="en-US" altLang="en-US" sz="1800" dirty="0"/>
              <a:t> API in order to retrieve a structured JSON list of validation data that then becomes part of the overall Jmol data structure associated with this model.</a:t>
            </a:r>
          </a:p>
          <a:p>
            <a:pPr eaLnBrk="1" hangingPunct="1"/>
            <a:endParaRPr lang="en-US" altLang="en-US" sz="1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05A5BA-4A50-4DB8-A83D-F4725381B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84" y="1825624"/>
            <a:ext cx="5175626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818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Structure Validation</a:t>
            </a:r>
          </a:p>
          <a:p>
            <a:pPr lvl="1"/>
            <a:r>
              <a:rPr lang="en-US" dirty="0"/>
              <a:t>Straightness</a:t>
            </a:r>
          </a:p>
          <a:p>
            <a:pPr lvl="1"/>
            <a:r>
              <a:rPr lang="en-US" dirty="0"/>
              <a:t>LOAD /</a:t>
            </a:r>
            <a:r>
              <a:rPr lang="en-US" dirty="0" err="1"/>
              <a:t>val</a:t>
            </a:r>
            <a:endParaRPr lang="en-US" dirty="0"/>
          </a:p>
          <a:p>
            <a:r>
              <a:rPr lang="en-US" dirty="0"/>
              <a:t>More Annotations: </a:t>
            </a:r>
          </a:p>
          <a:p>
            <a:pPr lvl="1"/>
            <a:r>
              <a:rPr lang="en-US" dirty="0"/>
              <a:t>LOAD /DOM   -- domains</a:t>
            </a:r>
          </a:p>
          <a:p>
            <a:pPr lvl="1"/>
            <a:r>
              <a:rPr lang="en-US" dirty="0"/>
              <a:t>LOAD /DSSR   -- nucleic acid secondary structure</a:t>
            </a:r>
          </a:p>
          <a:p>
            <a:r>
              <a:rPr lang="en-US" dirty="0"/>
              <a:t>Surfaces</a:t>
            </a:r>
          </a:p>
          <a:p>
            <a:pPr lvl="1"/>
            <a:r>
              <a:rPr lang="en-US" dirty="0"/>
              <a:t>Surface slabbing</a:t>
            </a:r>
          </a:p>
          <a:p>
            <a:pPr lvl="1"/>
            <a:r>
              <a:rPr lang="en-US" dirty="0"/>
              <a:t>Contact</a:t>
            </a:r>
          </a:p>
          <a:p>
            <a:r>
              <a:rPr lang="en-US" dirty="0"/>
              <a:t>Writing files</a:t>
            </a:r>
          </a:p>
          <a:p>
            <a:pPr lvl="1"/>
            <a:r>
              <a:rPr lang="en-US" dirty="0"/>
              <a:t>write “xxx.PNG” as PNGJ</a:t>
            </a:r>
          </a:p>
          <a:p>
            <a:pPr lvl="1"/>
            <a:r>
              <a:rPr lang="en-US" dirty="0"/>
              <a:t>write ISOSURFACE </a:t>
            </a:r>
            <a:r>
              <a:rPr lang="en-US" dirty="0" err="1"/>
              <a:t>xxxx</a:t>
            </a:r>
            <a:r>
              <a:rPr lang="en-US" dirty="0"/>
              <a:t>. JVXL – fast delivery and construction of surfaces </a:t>
            </a:r>
          </a:p>
          <a:p>
            <a:pPr lvl="1"/>
            <a:r>
              <a:rPr lang="en-US" dirty="0"/>
              <a:t>write “cache://…”</a:t>
            </a:r>
          </a:p>
          <a:p>
            <a:pPr lvl="1"/>
            <a:r>
              <a:rPr lang="en-US" dirty="0"/>
              <a:t>write SCENE</a:t>
            </a:r>
          </a:p>
          <a:p>
            <a:pPr lvl="1"/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99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– structure validation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471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eaLnBrk="1" hangingPunct="1"/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pPr eaLnBrk="1" hangingPunct="1"/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pPr eaLnBrk="1" hangingPunct="1"/>
            <a:r>
              <a:rPr lang="en-US" altLang="en-US" sz="1800" dirty="0"/>
              <a:t>The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i="1" dirty="0"/>
              <a:t> </a:t>
            </a:r>
            <a:r>
              <a:rPr lang="en-US" altLang="en-US" sz="1800" dirty="0"/>
              <a:t>suffix instructs Jmol to make an associated call to </a:t>
            </a:r>
            <a:r>
              <a:rPr lang="en-US" altLang="en-US" sz="1800" dirty="0" err="1"/>
              <a:t>PDBe’s</a:t>
            </a:r>
            <a:r>
              <a:rPr lang="en-US" altLang="en-US" sz="1800" dirty="0"/>
              <a:t> </a:t>
            </a:r>
            <a:r>
              <a:rPr lang="en-US" altLang="en-US" sz="1800" i="1" dirty="0"/>
              <a:t>RESTful</a:t>
            </a:r>
            <a:r>
              <a:rPr lang="en-US" altLang="en-US" sz="1800" dirty="0"/>
              <a:t> API in order to retrieve a structured JSON list of validation data that then becomes part of the overall Jmol data structure associated with this model.</a:t>
            </a:r>
          </a:p>
          <a:p>
            <a:pPr eaLnBrk="1" hangingPunct="1"/>
            <a:endParaRPr lang="en-US" altLang="en-US" sz="1800" b="1" dirty="0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9F1375F4-62DF-4134-B828-12881E2C2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798" y="1825625"/>
            <a:ext cx="3883379" cy="4748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360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– structure validation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60A908D-3201-4A22-BCBB-E25E84F1674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4339856" cy="471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 Linotype" panose="02040502050505030304" pitchFamily="18" charset="0"/>
              </a:defRPr>
            </a:lvl9pPr>
          </a:lstStyle>
          <a:p>
            <a:pPr eaLnBrk="1" hangingPunct="1"/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pPr eaLnBrk="1" hangingPunct="1"/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pPr eaLnBrk="1" hangingPunct="1"/>
            <a:r>
              <a:rPr lang="en-US" altLang="en-US" sz="1800" dirty="0"/>
              <a:t>The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i="1" dirty="0"/>
              <a:t> </a:t>
            </a:r>
            <a:r>
              <a:rPr lang="en-US" altLang="en-US" sz="1800" dirty="0"/>
              <a:t>suffix instructs Jmol to make an associated call to </a:t>
            </a:r>
            <a:r>
              <a:rPr lang="en-US" altLang="en-US" sz="1800" dirty="0" err="1"/>
              <a:t>PDBe’s</a:t>
            </a:r>
            <a:r>
              <a:rPr lang="en-US" altLang="en-US" sz="1800" dirty="0"/>
              <a:t> </a:t>
            </a:r>
            <a:r>
              <a:rPr lang="en-US" altLang="en-US" sz="1800" i="1" dirty="0"/>
              <a:t>RESTful</a:t>
            </a:r>
            <a:r>
              <a:rPr lang="en-US" altLang="en-US" sz="1800" dirty="0"/>
              <a:t> API in order to retrieve a structured JSON list of validation data that then becomes part of the overall Jmol data structure associated with this model.</a:t>
            </a:r>
          </a:p>
          <a:p>
            <a:pPr eaLnBrk="1" hangingPunct="1"/>
            <a:endParaRPr lang="en-US" altLang="en-US" sz="1800" b="1" dirty="0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9F1375F4-62DF-4134-B828-12881E2C2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798" y="1825625"/>
            <a:ext cx="3883379" cy="4748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925B882-CCD6-40AF-B0C8-B6547F41D6D9}"/>
              </a:ext>
            </a:extLst>
          </p:cNvPr>
          <p:cNvSpPr/>
          <p:nvPr/>
        </p:nvSpPr>
        <p:spPr>
          <a:xfrm>
            <a:off x="7010400" y="2765778"/>
            <a:ext cx="2257777" cy="5531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FA1ADC-9CB0-4A8F-A7D1-5F49B4F4A208}"/>
              </a:ext>
            </a:extLst>
          </p:cNvPr>
          <p:cNvSpPr/>
          <p:nvPr/>
        </p:nvSpPr>
        <p:spPr>
          <a:xfrm>
            <a:off x="-1" y="6250557"/>
            <a:ext cx="71232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https://www.bgsu.edu/research/rna/help/rna-3d-hub-help/unit-ids.html</a:t>
            </a:r>
          </a:p>
        </p:txBody>
      </p:sp>
    </p:spTree>
    <p:extLst>
      <p:ext uri="{BB962C8B-B14F-4D97-AF65-F5344CB8AC3E}">
        <p14:creationId xmlns:p14="http://schemas.microsoft.com/office/powerpoint/2010/main" val="4251360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D037C674-4F28-4822-92E7-15CF2D1E7D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BA1B8708-0D14-46B0-89F1-C366BDD5DA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Visualizing validation data </a:t>
            </a:r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40964" name="Picture 3">
            <a:extLst>
              <a:ext uri="{FF2B5EF4-FFF2-40B4-BE49-F238E27FC236}">
                <a16:creationId xmlns:a16="http://schemas.microsoft.com/office/drawing/2014/main" id="{C7E9FDB8-338F-4A6C-BC6F-6106CB047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88" y="4038601"/>
            <a:ext cx="7239000" cy="245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5" name="Picture 2">
            <a:extLst>
              <a:ext uri="{FF2B5EF4-FFF2-40B4-BE49-F238E27FC236}">
                <a16:creationId xmlns:a16="http://schemas.microsoft.com/office/drawing/2014/main" id="{9563A10C-4C89-43D6-9AA4-3A419DD9E2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114" y="228601"/>
            <a:ext cx="3595687" cy="350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6" name="TextBox 3">
            <a:extLst>
              <a:ext uri="{FF2B5EF4-FFF2-40B4-BE49-F238E27FC236}">
                <a16:creationId xmlns:a16="http://schemas.microsoft.com/office/drawing/2014/main" id="{E5F2CF22-1AA1-4401-B8C9-33E80506AD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2689" y="2057400"/>
            <a:ext cx="15382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/>
              <a:t>load =4tvj/val</a:t>
            </a:r>
          </a:p>
        </p:txBody>
      </p:sp>
      <p:pic>
        <p:nvPicPr>
          <p:cNvPr id="40967" name="Picture 4">
            <a:extLst>
              <a:ext uri="{FF2B5EF4-FFF2-40B4-BE49-F238E27FC236}">
                <a16:creationId xmlns:a16="http://schemas.microsoft.com/office/drawing/2014/main" id="{0F7A8163-57D8-40B5-8882-CCFEA43464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126" y="3084514"/>
            <a:ext cx="3941763" cy="160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1935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6D45F012-A5E7-4C0A-9F2A-E6E4AFBC60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9D00BE94-1EAF-4FD1-9508-89A1F18260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Visualizing validation data </a:t>
            </a:r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41988" name="Picture 3">
            <a:extLst>
              <a:ext uri="{FF2B5EF4-FFF2-40B4-BE49-F238E27FC236}">
                <a16:creationId xmlns:a16="http://schemas.microsoft.com/office/drawing/2014/main" id="{A8E3AE50-22BB-4722-9D2B-A08DFA86A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88" y="4038601"/>
            <a:ext cx="7239000" cy="245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9" name="TextBox 3">
            <a:extLst>
              <a:ext uri="{FF2B5EF4-FFF2-40B4-BE49-F238E27FC236}">
                <a16:creationId xmlns:a16="http://schemas.microsoft.com/office/drawing/2014/main" id="{92443018-94AD-4624-B827-647516ABF7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2688" y="2057401"/>
            <a:ext cx="2108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/>
              <a:t>load =4tvj/val</a:t>
            </a:r>
          </a:p>
          <a:p>
            <a:r>
              <a:rPr lang="en-US" altLang="en-US"/>
              <a:t>color property_rsrz</a:t>
            </a:r>
          </a:p>
        </p:txBody>
      </p:sp>
      <p:pic>
        <p:nvPicPr>
          <p:cNvPr id="41990" name="Picture 4">
            <a:extLst>
              <a:ext uri="{FF2B5EF4-FFF2-40B4-BE49-F238E27FC236}">
                <a16:creationId xmlns:a16="http://schemas.microsoft.com/office/drawing/2014/main" id="{56E197CE-6F6C-466A-A3F7-0A6A8ECC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126" y="3084514"/>
            <a:ext cx="3941763" cy="160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91" name="Picture 1">
            <a:extLst>
              <a:ext uri="{FF2B5EF4-FFF2-40B4-BE49-F238E27FC236}">
                <a16:creationId xmlns:a16="http://schemas.microsoft.com/office/drawing/2014/main" id="{7FCDE8FB-A099-4D02-8FA1-8B991F4B2F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114" y="228601"/>
            <a:ext cx="3595687" cy="350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9299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20BE95EE-BD49-4F88-B9EE-81272E9D9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0EA0E17-7023-497C-982A-0DE29BA085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Visualizing validation data </a:t>
            </a:r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43012" name="Picture 3">
            <a:extLst>
              <a:ext uri="{FF2B5EF4-FFF2-40B4-BE49-F238E27FC236}">
                <a16:creationId xmlns:a16="http://schemas.microsoft.com/office/drawing/2014/main" id="{1500C3F8-1D4A-4819-BAB9-1DBB72F11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88" y="4038601"/>
            <a:ext cx="7239000" cy="245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extBox 3">
            <a:extLst>
              <a:ext uri="{FF2B5EF4-FFF2-40B4-BE49-F238E27FC236}">
                <a16:creationId xmlns:a16="http://schemas.microsoft.com/office/drawing/2014/main" id="{FF2D8896-51F5-4C9B-92F0-8F6BFDF8F1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2689" y="2057401"/>
            <a:ext cx="37433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/>
              <a:t>load =4tvj/val</a:t>
            </a:r>
          </a:p>
          <a:p>
            <a:r>
              <a:rPr lang="en-US" altLang="en-US"/>
              <a:t>{*}.radius = {*}.property_clashes.all</a:t>
            </a:r>
          </a:p>
        </p:txBody>
      </p:sp>
      <p:pic>
        <p:nvPicPr>
          <p:cNvPr id="43014" name="Picture 4">
            <a:extLst>
              <a:ext uri="{FF2B5EF4-FFF2-40B4-BE49-F238E27FC236}">
                <a16:creationId xmlns:a16="http://schemas.microsoft.com/office/drawing/2014/main" id="{C8B72D85-58D4-4023-92FB-C3632A2AC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126" y="3084514"/>
            <a:ext cx="3941763" cy="160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5" name="Picture 1">
            <a:extLst>
              <a:ext uri="{FF2B5EF4-FFF2-40B4-BE49-F238E27FC236}">
                <a16:creationId xmlns:a16="http://schemas.microsoft.com/office/drawing/2014/main" id="{44DD1483-0091-4FBB-A4E1-E87C969D4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114" y="228601"/>
            <a:ext cx="3595687" cy="350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0684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05A5BA-4A50-4DB8-A83D-F4725381B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84" y="1825624"/>
            <a:ext cx="5175626" cy="4715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665848-3E65-4012-AB68-D001A8DFB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084" y="1825624"/>
            <a:ext cx="5175626" cy="4715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09EDF-9197-4182-85DA-C583B8DEB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368925"/>
            <a:ext cx="4638675" cy="11239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06BEFE-1DFE-4933-8A29-8A18FE0E6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A8FCE-7C16-43CD-92FA-B1A537F82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825625"/>
            <a:ext cx="4339856" cy="3091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9pPr>
          </a:lstStyle>
          <a:p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endParaRPr lang="en-US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8676951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B02-3A1E-45CC-A5AF-EF4D06C5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A7DEF-F972-4B6F-8F71-13CFD8EE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84" y="1825624"/>
            <a:ext cx="5175626" cy="47151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AE5F7A-F559-475B-BD31-866659583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54912"/>
            <a:ext cx="5257800" cy="10858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1A044BD-E441-4919-B18B-8A643AB8A2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825625"/>
            <a:ext cx="4339856" cy="3091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9pPr>
          </a:lstStyle>
          <a:p>
            <a:r>
              <a:rPr lang="en-US" altLang="en-US" sz="1800" dirty="0"/>
              <a:t>For several years it has been very easy to retrieve structures from RCSB ( </a:t>
            </a:r>
            <a:r>
              <a:rPr lang="en-US" altLang="en-US" sz="1800" b="1" dirty="0"/>
              <a:t>load =4TVJ</a:t>
            </a:r>
            <a:r>
              <a:rPr lang="en-US" altLang="en-US" sz="1800" dirty="0"/>
              <a:t> ) or from </a:t>
            </a:r>
            <a:r>
              <a:rPr lang="en-US" altLang="en-US" sz="1800" dirty="0" err="1"/>
              <a:t>PDBe</a:t>
            </a:r>
            <a:r>
              <a:rPr lang="en-US" altLang="en-US" sz="1800" dirty="0"/>
              <a:t> ( </a:t>
            </a:r>
            <a:r>
              <a:rPr lang="en-US" altLang="en-US" sz="1800" b="1" dirty="0"/>
              <a:t>load *4TVJ </a:t>
            </a:r>
            <a:r>
              <a:rPr lang="en-US" altLang="en-US" sz="1800" dirty="0"/>
              <a:t>) into Jmol. What is new is the capability to add to that structural data the </a:t>
            </a:r>
            <a:r>
              <a:rPr lang="en-US" altLang="en-US" sz="1800" b="1" dirty="0"/>
              <a:t>entire set of validation data present in the validation report. </a:t>
            </a:r>
          </a:p>
          <a:p>
            <a:r>
              <a:rPr lang="en-US" altLang="en-US" sz="1800" dirty="0"/>
              <a:t>This is accomplished by appending to the Jmol </a:t>
            </a:r>
            <a:r>
              <a:rPr lang="en-US" altLang="en-US" sz="1800" b="1" dirty="0"/>
              <a:t>load</a:t>
            </a:r>
            <a:r>
              <a:rPr lang="en-US" altLang="en-US" sz="1800" dirty="0"/>
              <a:t> request the suffix </a:t>
            </a:r>
            <a:r>
              <a:rPr lang="en-US" altLang="en-US" sz="1800" i="1" dirty="0"/>
              <a:t>/</a:t>
            </a:r>
            <a:r>
              <a:rPr lang="en-US" altLang="en-US" sz="1800" i="1" dirty="0" err="1"/>
              <a:t>val</a:t>
            </a:r>
            <a:r>
              <a:rPr lang="en-US" altLang="en-US" sz="1800" dirty="0"/>
              <a:t>: </a:t>
            </a:r>
            <a:r>
              <a:rPr lang="en-US" altLang="en-US" sz="1800" b="1" dirty="0"/>
              <a:t>load =4TVJ/</a:t>
            </a:r>
            <a:r>
              <a:rPr lang="en-US" altLang="en-US" sz="1800" b="1" dirty="0" err="1"/>
              <a:t>val</a:t>
            </a:r>
            <a:r>
              <a:rPr lang="en-US" altLang="en-US" sz="1800" i="1" dirty="0"/>
              <a:t>; </a:t>
            </a:r>
            <a:r>
              <a:rPr lang="en-US" altLang="en-US" sz="1800" b="1" dirty="0"/>
              <a:t>load *4TVJ/val</a:t>
            </a:r>
            <a:r>
              <a:rPr lang="en-US" altLang="en-US" sz="1800" dirty="0"/>
              <a:t>. </a:t>
            </a:r>
          </a:p>
          <a:p>
            <a:endParaRPr lang="en-US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91217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1E9F-F04B-41BC-A1FE-24D3A8DC9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83A290-5E66-44FD-B59C-36CAA9329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62735"/>
            <a:ext cx="10668000" cy="475297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388D78B-A84B-4C5E-BC87-EE7EF84F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59B8-E0BD-4265-A80B-D06AC9D489B9}"/>
              </a:ext>
            </a:extLst>
          </p:cNvPr>
          <p:cNvSpPr/>
          <p:nvPr/>
        </p:nvSpPr>
        <p:spPr>
          <a:xfrm>
            <a:off x="4518860" y="6492875"/>
            <a:ext cx="5387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https://chemapps.stolaf.edu/jmol/jsmol/validation.htm</a:t>
            </a:r>
          </a:p>
        </p:txBody>
      </p:sp>
    </p:spTree>
    <p:extLst>
      <p:ext uri="{BB962C8B-B14F-4D97-AF65-F5344CB8AC3E}">
        <p14:creationId xmlns:p14="http://schemas.microsoft.com/office/powerpoint/2010/main" val="3642508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1E9F-F04B-41BC-A1FE-24D3A8DC9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88D78B-A84B-4C5E-BC87-EE7EF84F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59B8-E0BD-4265-A80B-D06AC9D489B9}"/>
              </a:ext>
            </a:extLst>
          </p:cNvPr>
          <p:cNvSpPr/>
          <p:nvPr/>
        </p:nvSpPr>
        <p:spPr>
          <a:xfrm>
            <a:off x="4518860" y="6492875"/>
            <a:ext cx="5387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https://chemapps.stolaf.edu/jmol/jsmol/validation.htm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4FC0-10B7-486F-9337-5392A9B50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47577"/>
            <a:ext cx="103632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067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1E9F-F04B-41BC-A1FE-24D3A8DC9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88D78B-A84B-4C5E-BC87-EE7EF84F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59B8-E0BD-4265-A80B-D06AC9D489B9}"/>
              </a:ext>
            </a:extLst>
          </p:cNvPr>
          <p:cNvSpPr/>
          <p:nvPr/>
        </p:nvSpPr>
        <p:spPr>
          <a:xfrm>
            <a:off x="4518860" y="6492875"/>
            <a:ext cx="5387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https://chemapps.stolaf.edu/jmol/jsmol/validation.htm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D6D596-1750-442A-838A-DB079C1E9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062" y="1637393"/>
            <a:ext cx="10372725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75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267DC-DE60-4552-84CD-88D08BD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93772-E643-4937-864D-934A08C44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1C5B7-09BD-4E0D-B940-3B4287E28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28575"/>
            <a:ext cx="1202055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5764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1E9F-F04B-41BC-A1FE-24D3A8DC9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88D78B-A84B-4C5E-BC87-EE7EF84F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59B8-E0BD-4265-A80B-D06AC9D489B9}"/>
              </a:ext>
            </a:extLst>
          </p:cNvPr>
          <p:cNvSpPr/>
          <p:nvPr/>
        </p:nvSpPr>
        <p:spPr>
          <a:xfrm>
            <a:off x="4518860" y="6492875"/>
            <a:ext cx="5387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https://chemapps.stolaf.edu/jmol/jsmol/validation.htm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25250F-BEFB-4698-BEAE-1F8F92160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415" y="1605451"/>
            <a:ext cx="1027747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64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1E9F-F04B-41BC-A1FE-24D3A8DC9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88D78B-A84B-4C5E-BC87-EE7EF84F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Validation     load =1d66/</a:t>
            </a:r>
            <a:r>
              <a:rPr lang="en-US" dirty="0" err="1"/>
              <a:t>val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59B8-E0BD-4265-A80B-D06AC9D489B9}"/>
              </a:ext>
            </a:extLst>
          </p:cNvPr>
          <p:cNvSpPr/>
          <p:nvPr/>
        </p:nvSpPr>
        <p:spPr>
          <a:xfrm>
            <a:off x="4518860" y="6492875"/>
            <a:ext cx="5387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https://chemapps.stolaf.edu/jmol/jsmol/validation.htm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25250F-BEFB-4698-BEAE-1F8F92160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415" y="1605451"/>
            <a:ext cx="10277475" cy="49434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916B71-351E-4F5D-A1B3-BF17319B50C1}"/>
              </a:ext>
            </a:extLst>
          </p:cNvPr>
          <p:cNvSpPr/>
          <p:nvPr/>
        </p:nvSpPr>
        <p:spPr>
          <a:xfrm>
            <a:off x="754912" y="1605451"/>
            <a:ext cx="3848986" cy="48874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E22E4-F4F6-4518-83D8-1FAC730C9C05}"/>
              </a:ext>
            </a:extLst>
          </p:cNvPr>
          <p:cNvSpPr txBox="1"/>
          <p:nvPr/>
        </p:nvSpPr>
        <p:spPr>
          <a:xfrm>
            <a:off x="308345" y="2339163"/>
            <a:ext cx="47633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the new “binary </a:t>
            </a:r>
            <a:r>
              <a:rPr lang="en-US" dirty="0" err="1"/>
              <a:t>cif</a:t>
            </a:r>
            <a:r>
              <a:rPr lang="en-US" dirty="0"/>
              <a:t>” format for delivering subsets of electron density developed at EBI:</a:t>
            </a:r>
          </a:p>
          <a:p>
            <a:endParaRPr lang="en-US" dirty="0"/>
          </a:p>
          <a:p>
            <a:r>
              <a:rPr lang="en-US" dirty="0"/>
              <a:t>https://www.ebi.ac.uk/pdbe/densities/x-ray/1cbs/box/9.836,9.418,11.005/19.338,16.811,21.408?space=cartesian&amp;encoding=bcif</a:t>
            </a:r>
          </a:p>
        </p:txBody>
      </p:sp>
    </p:spTree>
    <p:extLst>
      <p:ext uri="{BB962C8B-B14F-4D97-AF65-F5344CB8AC3E}">
        <p14:creationId xmlns:p14="http://schemas.microsoft.com/office/powerpoint/2010/main" val="921926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Structure Validation</a:t>
            </a:r>
          </a:p>
          <a:p>
            <a:pPr lvl="1"/>
            <a:r>
              <a:rPr lang="en-US" dirty="0"/>
              <a:t>Straightness</a:t>
            </a:r>
          </a:p>
          <a:p>
            <a:pPr lvl="1"/>
            <a:r>
              <a:rPr lang="en-US" dirty="0"/>
              <a:t>LOAD /</a:t>
            </a:r>
            <a:r>
              <a:rPr lang="en-US" dirty="0" err="1"/>
              <a:t>val</a:t>
            </a:r>
            <a:endParaRPr lang="en-US" dirty="0"/>
          </a:p>
          <a:p>
            <a:r>
              <a:rPr lang="en-US" b="1" dirty="0"/>
              <a:t>More Annotations: </a:t>
            </a:r>
          </a:p>
          <a:p>
            <a:pPr lvl="1"/>
            <a:r>
              <a:rPr lang="en-US" b="1" dirty="0"/>
              <a:t>LOAD /DOM   -- domains</a:t>
            </a:r>
          </a:p>
          <a:p>
            <a:pPr lvl="1"/>
            <a:r>
              <a:rPr lang="en-US" b="1" dirty="0"/>
              <a:t>LOAD /DSSR   -- nucleic acid secondary structure</a:t>
            </a:r>
          </a:p>
          <a:p>
            <a:r>
              <a:rPr lang="en-US" dirty="0"/>
              <a:t>Surfaces</a:t>
            </a:r>
          </a:p>
          <a:p>
            <a:pPr lvl="1"/>
            <a:r>
              <a:rPr lang="en-US" dirty="0"/>
              <a:t>Surface slabbing</a:t>
            </a:r>
          </a:p>
          <a:p>
            <a:pPr lvl="1"/>
            <a:r>
              <a:rPr lang="en-US" dirty="0"/>
              <a:t>Contact</a:t>
            </a:r>
          </a:p>
          <a:p>
            <a:r>
              <a:rPr lang="en-US" dirty="0"/>
              <a:t>Writing files</a:t>
            </a:r>
          </a:p>
          <a:p>
            <a:pPr lvl="1"/>
            <a:r>
              <a:rPr lang="en-US" dirty="0"/>
              <a:t>write “xxx.PNG” as PNGJ</a:t>
            </a:r>
          </a:p>
          <a:p>
            <a:pPr lvl="1"/>
            <a:r>
              <a:rPr lang="en-US" dirty="0"/>
              <a:t>write ISOSURFACE </a:t>
            </a:r>
            <a:r>
              <a:rPr lang="en-US" dirty="0" err="1"/>
              <a:t>xxxx</a:t>
            </a:r>
            <a:r>
              <a:rPr lang="en-US" dirty="0"/>
              <a:t>. JVXL – fast delivery and construction of surfaces </a:t>
            </a:r>
          </a:p>
          <a:p>
            <a:pPr lvl="1"/>
            <a:r>
              <a:rPr lang="en-US" dirty="0"/>
              <a:t>write “cache://…”</a:t>
            </a:r>
          </a:p>
          <a:p>
            <a:pPr lvl="1"/>
            <a:r>
              <a:rPr lang="en-US" dirty="0"/>
              <a:t>write SCENE</a:t>
            </a:r>
          </a:p>
          <a:p>
            <a:pPr lvl="1"/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FEFEA44C-DF57-4BA3-B990-A45DDF1441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Annotations - Domains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73FE9FDB-7658-4562-903B-61BC9CFE2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=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dom</a:t>
            </a:r>
            <a:r>
              <a:rPr lang="en-US" altLang="en-US" sz="2400" dirty="0"/>
              <a:t>   or *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dom</a:t>
            </a:r>
            <a:endParaRPr lang="en-US" altLang="en-US" sz="2400" dirty="0"/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47108" name="Picture 1">
            <a:extLst>
              <a:ext uri="{FF2B5EF4-FFF2-40B4-BE49-F238E27FC236}">
                <a16:creationId xmlns:a16="http://schemas.microsoft.com/office/drawing/2014/main" id="{BE0BB60F-913D-49D6-822F-85438ED2A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114" y="230188"/>
            <a:ext cx="3595687" cy="350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109" name="Picture 2">
            <a:extLst>
              <a:ext uri="{FF2B5EF4-FFF2-40B4-BE49-F238E27FC236}">
                <a16:creationId xmlns:a16="http://schemas.microsoft.com/office/drawing/2014/main" id="{BC85EAB4-5701-4048-A1D3-BBAAD30F1A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1" y="2286000"/>
            <a:ext cx="3946525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097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3">
            <a:extLst>
              <a:ext uri="{FF2B5EF4-FFF2-40B4-BE49-F238E27FC236}">
                <a16:creationId xmlns:a16="http://schemas.microsoft.com/office/drawing/2014/main" id="{36783569-5E61-444F-9362-5BE4E7315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286000"/>
            <a:ext cx="5334000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1" name="Rectangle 2">
            <a:extLst>
              <a:ext uri="{FF2B5EF4-FFF2-40B4-BE49-F238E27FC236}">
                <a16:creationId xmlns:a16="http://schemas.microsoft.com/office/drawing/2014/main" id="{E652176D-0A24-4018-B9D2-616ED4D568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 - Domains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53509071-D9B9-46EB-8C60-2D9C30BC60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=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dom</a:t>
            </a:r>
            <a:r>
              <a:rPr lang="en-US" altLang="en-US" sz="2400" dirty="0"/>
              <a:t>   or *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dom</a:t>
            </a:r>
            <a:endParaRPr lang="en-US" altLang="en-US" sz="2400" dirty="0"/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48133" name="Picture 1">
            <a:extLst>
              <a:ext uri="{FF2B5EF4-FFF2-40B4-BE49-F238E27FC236}">
                <a16:creationId xmlns:a16="http://schemas.microsoft.com/office/drawing/2014/main" id="{BBBC8D31-4028-4A97-970F-F0EDB3FC1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114" y="230188"/>
            <a:ext cx="3595687" cy="350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63908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>
            <a:extLst>
              <a:ext uri="{FF2B5EF4-FFF2-40B4-BE49-F238E27FC236}">
                <a16:creationId xmlns:a16="http://schemas.microsoft.com/office/drawing/2014/main" id="{8A0A3B41-4DEA-4917-BEFD-CAF1C9874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905000"/>
            <a:ext cx="535305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Rectangle 2">
            <a:extLst>
              <a:ext uri="{FF2B5EF4-FFF2-40B4-BE49-F238E27FC236}">
                <a16:creationId xmlns:a16="http://schemas.microsoft.com/office/drawing/2014/main" id="{A09F0589-6012-431A-A208-03B00A45F3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 - Domains</a:t>
            </a:r>
          </a:p>
        </p:txBody>
      </p:sp>
      <p:pic>
        <p:nvPicPr>
          <p:cNvPr id="49156" name="Picture 1">
            <a:extLst>
              <a:ext uri="{FF2B5EF4-FFF2-40B4-BE49-F238E27FC236}">
                <a16:creationId xmlns:a16="http://schemas.microsoft.com/office/drawing/2014/main" id="{526AC2C8-1A79-466E-90DD-AD9BEA37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30188"/>
            <a:ext cx="3048000" cy="297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19068582-F879-4B14-9A0A-752932636B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3716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eaLnBrk="1" hangingPunct="1">
              <a:buFontTx/>
              <a:buNone/>
              <a:defRPr/>
            </a:pPr>
            <a:r>
              <a:rPr lang="en-US" altLang="en-US" sz="2400" kern="0"/>
              <a:t>=xxxx/dom   or *xxxx/dom</a:t>
            </a:r>
          </a:p>
          <a:p>
            <a:pPr eaLnBrk="1" hangingPunct="1">
              <a:buFontTx/>
              <a:buNone/>
              <a:defRPr/>
            </a:pPr>
            <a:endParaRPr lang="en-US" altLang="en-US" sz="2400" kern="0"/>
          </a:p>
          <a:p>
            <a:pPr marL="0" indent="0" eaLnBrk="1" hangingPunct="1">
              <a:buNone/>
              <a:defRPr/>
            </a:pPr>
            <a:endParaRPr lang="en-US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20457762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3BD71B7E-A03D-46A9-8663-4BB856A3F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 - Domains</a:t>
            </a:r>
          </a:p>
        </p:txBody>
      </p:sp>
      <p:pic>
        <p:nvPicPr>
          <p:cNvPr id="50179" name="Picture 1">
            <a:extLst>
              <a:ext uri="{FF2B5EF4-FFF2-40B4-BE49-F238E27FC236}">
                <a16:creationId xmlns:a16="http://schemas.microsoft.com/office/drawing/2014/main" id="{B4EAADB7-53DF-439F-86EB-B16457F97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30188"/>
            <a:ext cx="3048000" cy="297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0" name="Picture 3">
            <a:extLst>
              <a:ext uri="{FF2B5EF4-FFF2-40B4-BE49-F238E27FC236}">
                <a16:creationId xmlns:a16="http://schemas.microsoft.com/office/drawing/2014/main" id="{AE676F78-2DC1-4724-94D9-71F63BA4C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1" y="1295400"/>
            <a:ext cx="5135563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4">
            <a:extLst>
              <a:ext uri="{FF2B5EF4-FFF2-40B4-BE49-F238E27FC236}">
                <a16:creationId xmlns:a16="http://schemas.microsoft.com/office/drawing/2014/main" id="{A4C6DEF2-C36E-4AB4-999E-38DE9805D8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6172201"/>
            <a:ext cx="8210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1244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EFB1C064-B4A7-40F1-BB07-545D65E907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Annotations - Domains</a:t>
            </a:r>
          </a:p>
        </p:txBody>
      </p:sp>
      <p:pic>
        <p:nvPicPr>
          <p:cNvPr id="51203" name="Picture 1">
            <a:extLst>
              <a:ext uri="{FF2B5EF4-FFF2-40B4-BE49-F238E27FC236}">
                <a16:creationId xmlns:a16="http://schemas.microsoft.com/office/drawing/2014/main" id="{4074535D-D178-4530-A1C1-EA283B670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30188"/>
            <a:ext cx="3048000" cy="297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4" name="Picture 2">
            <a:extLst>
              <a:ext uri="{FF2B5EF4-FFF2-40B4-BE49-F238E27FC236}">
                <a16:creationId xmlns:a16="http://schemas.microsoft.com/office/drawing/2014/main" id="{FC7B5F5C-E579-4E8A-AFCB-4C14FD39F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182413"/>
            <a:ext cx="5105400" cy="4989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5" name="TextBox 5">
            <a:extLst>
              <a:ext uri="{FF2B5EF4-FFF2-40B4-BE49-F238E27FC236}">
                <a16:creationId xmlns:a16="http://schemas.microsoft.com/office/drawing/2014/main" id="{5396A907-4402-4DF0-B1B9-2532040A9E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1039" y="6400800"/>
            <a:ext cx="76215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/>
              <a:t>http://www.ebi.ac.uk/pdbe/api/mappings/1lyd?pretty=true&amp;metadata=true</a:t>
            </a:r>
          </a:p>
        </p:txBody>
      </p:sp>
    </p:spTree>
    <p:extLst>
      <p:ext uri="{BB962C8B-B14F-4D97-AF65-F5344CB8AC3E}">
        <p14:creationId xmlns:p14="http://schemas.microsoft.com/office/powerpoint/2010/main" val="36754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>
            <a:extLst>
              <a:ext uri="{FF2B5EF4-FFF2-40B4-BE49-F238E27FC236}">
                <a16:creationId xmlns:a16="http://schemas.microsoft.com/office/drawing/2014/main" id="{73624BCC-A250-4C83-BE42-6FCFA32916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Annotations – RNA/DNA secondary structure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6ECC7AB-66AD-4827-B598-7139D0240F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676C47-35FB-48F0-8FA3-890968F40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038" y="1626393"/>
            <a:ext cx="4729162" cy="46427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DB23CE-A326-42AB-AA5D-BB9114DD0356}"/>
              </a:ext>
            </a:extLst>
          </p:cNvPr>
          <p:cNvSpPr txBox="1"/>
          <p:nvPr/>
        </p:nvSpPr>
        <p:spPr>
          <a:xfrm>
            <a:off x="1828800" y="2011326"/>
            <a:ext cx="3505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tooltip="Nucleic acids research."/>
              </a:rPr>
              <a:t>Nucleic Acids Res.</a:t>
            </a:r>
            <a:r>
              <a:rPr lang="en-US" dirty="0"/>
              <a:t> 2017 May 3. </a:t>
            </a:r>
            <a:r>
              <a:rPr lang="en-US" dirty="0" err="1"/>
              <a:t>doi</a:t>
            </a:r>
            <a:r>
              <a:rPr lang="en-US" dirty="0"/>
              <a:t>: 10.1093/</a:t>
            </a:r>
            <a:r>
              <a:rPr lang="en-US" dirty="0" err="1"/>
              <a:t>nar</a:t>
            </a:r>
            <a:r>
              <a:rPr lang="en-US" dirty="0"/>
              <a:t>/gkx365.</a:t>
            </a:r>
          </a:p>
          <a:p>
            <a:endParaRPr lang="en-US" dirty="0"/>
          </a:p>
          <a:p>
            <a:r>
              <a:rPr lang="en-US" b="1" dirty="0"/>
              <a:t>DSSR-enhanced visualization of nucleic acid structures in Jmol.</a:t>
            </a:r>
          </a:p>
          <a:p>
            <a:endParaRPr lang="en-US" b="1" dirty="0"/>
          </a:p>
          <a:p>
            <a:r>
              <a:rPr lang="en-US" dirty="0">
                <a:hlinkClick r:id="rId4"/>
              </a:rPr>
              <a:t>Hanson RM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Lu XJ</a:t>
            </a:r>
            <a:endParaRPr lang="en-US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4CAD7-C48D-4401-BE1C-A2710A5B7CA6}"/>
              </a:ext>
            </a:extLst>
          </p:cNvPr>
          <p:cNvSpPr txBox="1"/>
          <p:nvPr/>
        </p:nvSpPr>
        <p:spPr>
          <a:xfrm>
            <a:off x="1273215" y="5278056"/>
            <a:ext cx="2709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Google: </a:t>
            </a:r>
            <a:r>
              <a:rPr lang="en-US" sz="2400" i="1" dirty="0" err="1"/>
              <a:t>hanson</a:t>
            </a:r>
            <a:r>
              <a:rPr lang="en-US" sz="2400" i="1" dirty="0"/>
              <a:t> </a:t>
            </a:r>
            <a:r>
              <a:rPr lang="en-US" sz="2400" i="1" dirty="0" err="1"/>
              <a:t>dssr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817260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8">
            <a:extLst>
              <a:ext uri="{FF2B5EF4-FFF2-40B4-BE49-F238E27FC236}">
                <a16:creationId xmlns:a16="http://schemas.microsoft.com/office/drawing/2014/main" id="{607E37CA-B591-486B-86AD-E9444F7A7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638" y="1417638"/>
            <a:ext cx="902335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7" name="Rectangle 2">
            <a:extLst>
              <a:ext uri="{FF2B5EF4-FFF2-40B4-BE49-F238E27FC236}">
                <a16:creationId xmlns:a16="http://schemas.microsoft.com/office/drawing/2014/main" id="{73624BCC-A250-4C83-BE42-6FCFA32916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Annotations – RNA/DNA secondary structure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6ECC7AB-66AD-4827-B598-7139D0240F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>
            <a:normAutofit/>
          </a:bodyPr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load =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dssr</a:t>
            </a:r>
            <a:r>
              <a:rPr lang="en-US" altLang="en-US" sz="2400" dirty="0"/>
              <a:t>    or    load *</a:t>
            </a:r>
            <a:r>
              <a:rPr lang="en-US" altLang="en-US" sz="2400" dirty="0" err="1"/>
              <a:t>xxxx</a:t>
            </a:r>
            <a:r>
              <a:rPr lang="en-US" altLang="en-US" sz="2400" dirty="0"/>
              <a:t>/</a:t>
            </a:r>
            <a:r>
              <a:rPr lang="en-US" altLang="en-US" sz="2400" dirty="0" err="1"/>
              <a:t>dssr</a:t>
            </a:r>
            <a:endParaRPr lang="en-US" altLang="en-US" sz="2400" dirty="0"/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C7AE42-8775-4F2A-9CFA-862A9360E56D}"/>
              </a:ext>
            </a:extLst>
          </p:cNvPr>
          <p:cNvSpPr txBox="1"/>
          <p:nvPr/>
        </p:nvSpPr>
        <p:spPr>
          <a:xfrm>
            <a:off x="5241851" y="3429000"/>
            <a:ext cx="2169042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 kissing loop</a:t>
            </a:r>
          </a:p>
          <a:p>
            <a:endParaRPr lang="en-US" dirty="0"/>
          </a:p>
          <a:p>
            <a:r>
              <a:rPr lang="en-US" dirty="0"/>
              <a:t>load =2mi0/</a:t>
            </a:r>
            <a:r>
              <a:rPr lang="en-US" dirty="0" err="1"/>
              <a:t>dssr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688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A63DA-C7B3-4BCB-B16D-6A11F05F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8C5D6-4BF7-49CB-83B6-3A165C4E4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36ED33-DCC6-41CB-9A1E-6347D8A2D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158"/>
            <a:ext cx="12192000" cy="673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86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>
            <a:extLst>
              <a:ext uri="{FF2B5EF4-FFF2-40B4-BE49-F238E27FC236}">
                <a16:creationId xmlns:a16="http://schemas.microsoft.com/office/drawing/2014/main" id="{73624BCC-A250-4C83-BE42-6FCFA32916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aside… cool RNA rendering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6ECC7AB-66AD-4827-B598-7139D0240F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>
            <a:normAutofit/>
          </a:bodyPr>
          <a:lstStyle/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C7AE42-8775-4F2A-9CFA-862A9360E56D}"/>
              </a:ext>
            </a:extLst>
          </p:cNvPr>
          <p:cNvSpPr txBox="1"/>
          <p:nvPr/>
        </p:nvSpPr>
        <p:spPr>
          <a:xfrm>
            <a:off x="6363317" y="2035577"/>
            <a:ext cx="3580166" cy="415498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en-US" sz="2400" dirty="0"/>
              <a:t>load =2mi0/</a:t>
            </a:r>
            <a:r>
              <a:rPr lang="en-US" altLang="en-US" sz="2400" dirty="0" err="1"/>
              <a:t>dssr</a:t>
            </a:r>
            <a:endParaRPr lang="en-US" altLang="en-US" sz="2400" dirty="0"/>
          </a:p>
          <a:p>
            <a:pPr>
              <a:defRPr/>
            </a:pPr>
            <a:r>
              <a:rPr lang="en-US" altLang="en-US" sz="2400" dirty="0"/>
              <a:t>color chain</a:t>
            </a:r>
          </a:p>
          <a:p>
            <a:pPr>
              <a:defRPr/>
            </a:pPr>
            <a:r>
              <a:rPr lang="en-US" altLang="en-US" sz="2400" dirty="0"/>
              <a:t>cartoons only</a:t>
            </a:r>
          </a:p>
          <a:p>
            <a:pPr>
              <a:defRPr/>
            </a:pPr>
            <a:r>
              <a:rPr lang="en-US" altLang="en-US" sz="2400" b="1" dirty="0"/>
              <a:t>set </a:t>
            </a:r>
            <a:r>
              <a:rPr lang="en-US" altLang="en-US" sz="2400" b="1" dirty="0" err="1"/>
              <a:t>cartoonSteps</a:t>
            </a:r>
            <a:endParaRPr lang="en-US" altLang="en-US" sz="2400" b="1" dirty="0"/>
          </a:p>
          <a:p>
            <a:pPr>
              <a:defRPr/>
            </a:pPr>
            <a:r>
              <a:rPr lang="en-US" altLang="en-US" sz="2400" b="1" dirty="0"/>
              <a:t>select _P</a:t>
            </a:r>
          </a:p>
          <a:p>
            <a:pPr>
              <a:defRPr/>
            </a:pPr>
            <a:r>
              <a:rPr lang="en-US" altLang="en-US" sz="2400" b="1" dirty="0" err="1"/>
              <a:t>spacefill</a:t>
            </a:r>
            <a:r>
              <a:rPr lang="en-US" altLang="en-US" sz="2400" b="1" dirty="0"/>
              <a:t> 2.0</a:t>
            </a:r>
          </a:p>
          <a:p>
            <a:pPr>
              <a:defRPr/>
            </a:pPr>
            <a:r>
              <a:rPr lang="en-US" altLang="en-US" sz="2400" b="1" dirty="0"/>
              <a:t>set </a:t>
            </a:r>
            <a:r>
              <a:rPr lang="en-US" altLang="en-US" sz="2400" b="1" dirty="0" err="1"/>
              <a:t>fontScaling</a:t>
            </a:r>
            <a:r>
              <a:rPr lang="en-US" altLang="en-US" sz="2400" b="1" dirty="0"/>
              <a:t> true</a:t>
            </a:r>
          </a:p>
          <a:p>
            <a:pPr>
              <a:defRPr/>
            </a:pPr>
            <a:r>
              <a:rPr lang="en-US" altLang="en-US" sz="2400" dirty="0"/>
              <a:t>label "%n"</a:t>
            </a:r>
          </a:p>
          <a:p>
            <a:pPr>
              <a:defRPr/>
            </a:pPr>
            <a:r>
              <a:rPr lang="en-US" altLang="en-US" sz="2400" dirty="0"/>
              <a:t>set </a:t>
            </a:r>
            <a:r>
              <a:rPr lang="en-US" altLang="en-US" sz="2400" dirty="0" err="1"/>
              <a:t>labeloffset</a:t>
            </a:r>
            <a:r>
              <a:rPr lang="en-US" altLang="en-US" sz="2400" dirty="0"/>
              <a:t> 0 0</a:t>
            </a:r>
          </a:p>
          <a:p>
            <a:pPr>
              <a:defRPr/>
            </a:pPr>
            <a:r>
              <a:rPr lang="en-US" altLang="en-US" sz="2400" dirty="0"/>
              <a:t>font labels 12 bold</a:t>
            </a:r>
          </a:p>
          <a:p>
            <a:pPr>
              <a:defRPr/>
            </a:pPr>
            <a:r>
              <a:rPr lang="en-US" sz="2400" dirty="0"/>
              <a:t>color labels black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F269D-372D-4C10-90D4-58DB0DA0C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90" y="1657247"/>
            <a:ext cx="4663810" cy="491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51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8">
            <a:extLst>
              <a:ext uri="{FF2B5EF4-FFF2-40B4-BE49-F238E27FC236}">
                <a16:creationId xmlns:a16="http://schemas.microsoft.com/office/drawing/2014/main" id="{7C332FD8-30FD-4BA4-A80D-1D374984D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638" y="1417638"/>
            <a:ext cx="902335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Rectangle 2">
            <a:extLst>
              <a:ext uri="{FF2B5EF4-FFF2-40B4-BE49-F238E27FC236}">
                <a16:creationId xmlns:a16="http://schemas.microsoft.com/office/drawing/2014/main" id="{6AD82AEB-4575-4E13-B0F6-406FBAEAFC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Annotations – RNA/DNA secondary structure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C65D4B6C-3782-4DBA-873F-A6391A626F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load =1msy/</a:t>
            </a:r>
            <a:r>
              <a:rPr lang="en-US" altLang="en-US" sz="2400" dirty="0" err="1"/>
              <a:t>dssr</a:t>
            </a:r>
            <a:r>
              <a:rPr lang="en-US" altLang="en-US" sz="24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4B056E-A7E9-467B-8725-59A36899651B}"/>
              </a:ext>
            </a:extLst>
          </p:cNvPr>
          <p:cNvSpPr txBox="1"/>
          <p:nvPr/>
        </p:nvSpPr>
        <p:spPr>
          <a:xfrm>
            <a:off x="1752600" y="1817908"/>
            <a:ext cx="5943600" cy="47705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b="1" dirty="0">
                <a:solidFill>
                  <a:srgbClr val="0000FF"/>
                </a:solidFill>
              </a:rPr>
              <a:t>TITLE: Common and distinctive features of GNRA tetraloops based on a GUAA tetraloop structure at 1.4 A resolution</a:t>
            </a:r>
          </a:p>
          <a:p>
            <a:r>
              <a:rPr lang="en-US" sz="1600" b="1" dirty="0">
                <a:solidFill>
                  <a:srgbClr val="0000FF"/>
                </a:solidFill>
              </a:rPr>
              <a:t>HOH = WATER</a:t>
            </a:r>
          </a:p>
          <a:p>
            <a:endParaRPr lang="en-US" sz="1600" b="1" dirty="0">
              <a:solidFill>
                <a:srgbClr val="0000FF"/>
              </a:solidFill>
            </a:endParaRPr>
          </a:p>
          <a:p>
            <a:r>
              <a:rPr lang="en-US" sz="1600" b="1" dirty="0">
                <a:solidFill>
                  <a:srgbClr val="0000FF"/>
                </a:solidFill>
              </a:rPr>
              <a:t>1MSY</a:t>
            </a:r>
          </a:p>
          <a:p>
            <a:r>
              <a:rPr lang="en-US" sz="1600" b="1" dirty="0">
                <a:solidFill>
                  <a:srgbClr val="0000FF"/>
                </a:solidFill>
              </a:rPr>
              <a:t>found biomolecule 1: A,B</a:t>
            </a:r>
          </a:p>
          <a:p>
            <a:endParaRPr lang="en-US" sz="1600" b="1" dirty="0">
              <a:solidFill>
                <a:srgbClr val="0000FF"/>
              </a:solidFill>
            </a:endParaRPr>
          </a:p>
          <a:p>
            <a:r>
              <a:rPr lang="en-US" sz="1600" b="1" dirty="0">
                <a:solidFill>
                  <a:srgbClr val="0000FF"/>
                </a:solidFill>
              </a:rPr>
              <a:t>_</a:t>
            </a:r>
            <a:r>
              <a:rPr lang="en-US" sz="1600" b="1" dirty="0" err="1">
                <a:solidFill>
                  <a:srgbClr val="0000FF"/>
                </a:solidFill>
              </a:rPr>
              <a:t>M.dssr.counts</a:t>
            </a:r>
            <a:r>
              <a:rPr lang="en-US" sz="1600" b="1" dirty="0">
                <a:solidFill>
                  <a:srgbClr val="0000FF"/>
                </a:solidFill>
              </a:rPr>
              <a:t> = {helices=1, </a:t>
            </a:r>
            <a:r>
              <a:rPr lang="en-US" sz="1600" b="1" dirty="0" err="1">
                <a:solidFill>
                  <a:srgbClr val="0000FF"/>
                </a:solidFill>
              </a:rPr>
              <a:t>iloops</a:t>
            </a:r>
            <a:r>
              <a:rPr lang="en-US" sz="1600" b="1" dirty="0">
                <a:solidFill>
                  <a:srgbClr val="0000FF"/>
                </a:solidFill>
              </a:rPr>
              <a:t>=1, pairs=13, stacks=4, hairpins=1, </a:t>
            </a:r>
            <a:r>
              <a:rPr lang="en-US" sz="1600" b="1" dirty="0" err="1">
                <a:solidFill>
                  <a:srgbClr val="0000FF"/>
                </a:solidFill>
              </a:rPr>
              <a:t>nts</a:t>
            </a:r>
            <a:r>
              <a:rPr lang="en-US" sz="1600" b="1" dirty="0">
                <a:solidFill>
                  <a:srgbClr val="0000FF"/>
                </a:solidFill>
              </a:rPr>
              <a:t>=27, </a:t>
            </a:r>
            <a:r>
              <a:rPr lang="en-US" sz="1600" b="1" dirty="0" err="1">
                <a:solidFill>
                  <a:srgbClr val="0000FF"/>
                </a:solidFill>
              </a:rPr>
              <a:t>hbonds</a:t>
            </a:r>
            <a:r>
              <a:rPr lang="en-US" sz="1600" b="1" dirty="0">
                <a:solidFill>
                  <a:srgbClr val="0000FF"/>
                </a:solidFill>
              </a:rPr>
              <a:t>=40, stems=1, </a:t>
            </a:r>
            <a:r>
              <a:rPr lang="en-US" sz="1600" b="1" dirty="0" err="1">
                <a:solidFill>
                  <a:srgbClr val="0000FF"/>
                </a:solidFill>
              </a:rPr>
              <a:t>isoCanonPairs</a:t>
            </a:r>
            <a:r>
              <a:rPr lang="en-US" sz="1600" b="1" dirty="0">
                <a:solidFill>
                  <a:srgbClr val="0000FF"/>
                </a:solidFill>
              </a:rPr>
              <a:t>=1, </a:t>
            </a:r>
            <a:r>
              <a:rPr lang="en-US" sz="1600" b="1" dirty="0" err="1">
                <a:solidFill>
                  <a:srgbClr val="0000FF"/>
                </a:solidFill>
              </a:rPr>
              <a:t>multiplets</a:t>
            </a:r>
            <a:r>
              <a:rPr lang="en-US" sz="1600" b="1" dirty="0">
                <a:solidFill>
                  <a:srgbClr val="0000FF"/>
                </a:solidFill>
              </a:rPr>
              <a:t>=1}</a:t>
            </a:r>
          </a:p>
          <a:p>
            <a:endParaRPr lang="en-US" sz="1600" b="1" dirty="0">
              <a:solidFill>
                <a:srgbClr val="0000FF"/>
              </a:solidFill>
            </a:endParaRPr>
          </a:p>
          <a:p>
            <a:r>
              <a:rPr lang="en-US" sz="1600" b="1" dirty="0">
                <a:solidFill>
                  <a:srgbClr val="0000FF"/>
                </a:solidFill>
              </a:rPr>
              <a:t>_</a:t>
            </a:r>
            <a:r>
              <a:rPr lang="en-US" sz="1600" b="1" dirty="0" err="1">
                <a:solidFill>
                  <a:srgbClr val="0000FF"/>
                </a:solidFill>
              </a:rPr>
              <a:t>M.dssr.dbn</a:t>
            </a:r>
            <a:r>
              <a:rPr lang="en-US" sz="1600" b="1" dirty="0">
                <a:solidFill>
                  <a:srgbClr val="0000FF"/>
                </a:solidFill>
              </a:rPr>
              <a:t> = {m1_chain_A={</a:t>
            </a:r>
            <a:r>
              <a:rPr lang="en-US" sz="1600" b="1" dirty="0" err="1">
                <a:solidFill>
                  <a:srgbClr val="0000FF"/>
                </a:solidFill>
              </a:rPr>
              <a:t>num_nts</a:t>
            </a:r>
            <a:r>
              <a:rPr lang="en-US" sz="1600" b="1" dirty="0">
                <a:solidFill>
                  <a:srgbClr val="0000FF"/>
                </a:solidFill>
              </a:rPr>
              <a:t>=27, </a:t>
            </a:r>
            <a:r>
              <a:rPr lang="en-US" sz="1600" b="1" dirty="0" err="1">
                <a:solidFill>
                  <a:srgbClr val="0000FF"/>
                </a:solidFill>
              </a:rPr>
              <a:t>num_chars</a:t>
            </a:r>
            <a:r>
              <a:rPr lang="en-US" sz="1600" b="1" dirty="0">
                <a:solidFill>
                  <a:srgbClr val="0000FF"/>
                </a:solidFill>
              </a:rPr>
              <a:t>=27, </a:t>
            </a:r>
            <a:r>
              <a:rPr lang="en-US" sz="1600" b="1" dirty="0" err="1">
                <a:solidFill>
                  <a:srgbClr val="0000FF"/>
                </a:solidFill>
              </a:rPr>
              <a:t>sstr</a:t>
            </a:r>
            <a:r>
              <a:rPr lang="en-US" sz="1600" b="1" dirty="0">
                <a:solidFill>
                  <a:srgbClr val="0000FF"/>
                </a:solidFill>
              </a:rPr>
              <a:t>=((((((.....(....)....)))))), </a:t>
            </a:r>
            <a:r>
              <a:rPr lang="en-US" sz="1600" b="1" dirty="0" err="1">
                <a:solidFill>
                  <a:srgbClr val="0000FF"/>
                </a:solidFill>
              </a:rPr>
              <a:t>bseq</a:t>
            </a:r>
            <a:r>
              <a:rPr lang="en-US" sz="1600" b="1" dirty="0">
                <a:solidFill>
                  <a:srgbClr val="0000FF"/>
                </a:solidFill>
              </a:rPr>
              <a:t>=UGCUCCUAGUACGUAAGGACCGGAGUG, form=.AAAA....A.A.........AAAA.-}, </a:t>
            </a:r>
            <a:r>
              <a:rPr lang="en-US" sz="1600" b="1" dirty="0" err="1">
                <a:solidFill>
                  <a:srgbClr val="0000FF"/>
                </a:solidFill>
              </a:rPr>
              <a:t>all_chains</a:t>
            </a:r>
            <a:r>
              <a:rPr lang="en-US" sz="1600" b="1" dirty="0">
                <a:solidFill>
                  <a:srgbClr val="0000FF"/>
                </a:solidFill>
              </a:rPr>
              <a:t>={</a:t>
            </a:r>
            <a:r>
              <a:rPr lang="en-US" sz="1600" b="1" dirty="0" err="1">
                <a:solidFill>
                  <a:srgbClr val="0000FF"/>
                </a:solidFill>
              </a:rPr>
              <a:t>num_nts</a:t>
            </a:r>
            <a:r>
              <a:rPr lang="en-US" sz="1600" b="1" dirty="0">
                <a:solidFill>
                  <a:srgbClr val="0000FF"/>
                </a:solidFill>
              </a:rPr>
              <a:t>=27, </a:t>
            </a:r>
            <a:r>
              <a:rPr lang="en-US" sz="1600" b="1" dirty="0" err="1">
                <a:solidFill>
                  <a:srgbClr val="0000FF"/>
                </a:solidFill>
              </a:rPr>
              <a:t>num_chars</a:t>
            </a:r>
            <a:r>
              <a:rPr lang="en-US" sz="1600" b="1" dirty="0">
                <a:solidFill>
                  <a:srgbClr val="0000FF"/>
                </a:solidFill>
              </a:rPr>
              <a:t>=27, </a:t>
            </a:r>
            <a:r>
              <a:rPr lang="en-US" sz="1600" b="1" dirty="0" err="1">
                <a:solidFill>
                  <a:srgbClr val="0000FF"/>
                </a:solidFill>
              </a:rPr>
              <a:t>sstr</a:t>
            </a:r>
            <a:r>
              <a:rPr lang="en-US" sz="1600" b="1" dirty="0">
                <a:solidFill>
                  <a:srgbClr val="0000FF"/>
                </a:solidFill>
              </a:rPr>
              <a:t>=((((((.....(....)....)))))), </a:t>
            </a:r>
            <a:r>
              <a:rPr lang="en-US" sz="1600" b="1" dirty="0" err="1">
                <a:solidFill>
                  <a:srgbClr val="0000FF"/>
                </a:solidFill>
              </a:rPr>
              <a:t>bseq</a:t>
            </a:r>
            <a:r>
              <a:rPr lang="en-US" sz="1600" b="1" dirty="0">
                <a:solidFill>
                  <a:srgbClr val="0000FF"/>
                </a:solidFill>
              </a:rPr>
              <a:t>=UGCUCCUAGUACGUAAGGACCGGAGUG, form=.AAAA....A.A.........AAAA.-}}</a:t>
            </a:r>
          </a:p>
        </p:txBody>
      </p:sp>
    </p:spTree>
    <p:extLst>
      <p:ext uri="{BB962C8B-B14F-4D97-AF65-F5344CB8AC3E}">
        <p14:creationId xmlns:p14="http://schemas.microsoft.com/office/powerpoint/2010/main" val="23464087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8">
            <a:extLst>
              <a:ext uri="{FF2B5EF4-FFF2-40B4-BE49-F238E27FC236}">
                <a16:creationId xmlns:a16="http://schemas.microsoft.com/office/drawing/2014/main" id="{4E6204EA-2C03-4F54-8B84-AE08083A6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638" y="1417638"/>
            <a:ext cx="902335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5" name="Rectangle 2">
            <a:extLst>
              <a:ext uri="{FF2B5EF4-FFF2-40B4-BE49-F238E27FC236}">
                <a16:creationId xmlns:a16="http://schemas.microsoft.com/office/drawing/2014/main" id="{23A634A3-DC7B-4450-B070-F52AA433C0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Annotations – RNA/DNA secondary structure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ACDB3C30-14DD-4643-9288-8D2AD49201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400" dirty="0"/>
              <a:t>Additional annotations   load =1msy/</a:t>
            </a:r>
            <a:r>
              <a:rPr lang="en-US" altLang="en-US" sz="2400" dirty="0" err="1"/>
              <a:t>dssr</a:t>
            </a:r>
            <a:r>
              <a:rPr lang="en-US" altLang="en-US" sz="2400" dirty="0"/>
              <a:t> </a:t>
            </a:r>
          </a:p>
          <a:p>
            <a:pPr eaLnBrk="1" hangingPunct="1">
              <a:buFontTx/>
              <a:buNone/>
              <a:defRPr/>
            </a:pPr>
            <a:endParaRPr lang="en-US" altLang="en-US" sz="2400" dirty="0"/>
          </a:p>
          <a:p>
            <a:pPr marL="0" indent="0">
              <a:buNone/>
              <a:defRPr/>
            </a:pPr>
            <a:endParaRPr lang="en-US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9ADE52-181F-448D-8431-E40F3159D36E}"/>
              </a:ext>
            </a:extLst>
          </p:cNvPr>
          <p:cNvSpPr txBox="1"/>
          <p:nvPr/>
        </p:nvSpPr>
        <p:spPr>
          <a:xfrm>
            <a:off x="1798550" y="1981200"/>
            <a:ext cx="5745250" cy="5016758"/>
          </a:xfrm>
          <a:prstGeom prst="rect">
            <a:avLst/>
          </a:prstGeom>
          <a:solidFill>
            <a:schemeClr val="bg1"/>
          </a:solidFill>
        </p:spPr>
        <p:txBody>
          <a:bodyPr wrap="square" numCol="3" rtlCol="0">
            <a:spAutoFit/>
          </a:bodyPr>
          <a:lstStyle/>
          <a:p>
            <a:r>
              <a:rPr lang="en-US" sz="1600" dirty="0"/>
              <a:t>Print _</a:t>
            </a:r>
            <a:r>
              <a:rPr lang="en-US" sz="1600" dirty="0" err="1"/>
              <a:t>M.dssr.keys</a:t>
            </a:r>
            <a:endParaRPr lang="en-US" sz="1600" dirty="0"/>
          </a:p>
          <a:p>
            <a:endParaRPr lang="en-US" sz="1500" dirty="0"/>
          </a:p>
          <a:p>
            <a:r>
              <a:rPr lang="en-US" sz="1500" b="1" dirty="0">
                <a:solidFill>
                  <a:srgbClr val="0000FF"/>
                </a:solidFill>
              </a:rPr>
              <a:t>atom2bases</a:t>
            </a:r>
          </a:p>
          <a:p>
            <a:r>
              <a:rPr lang="en-US" sz="1500" b="1" dirty="0">
                <a:solidFill>
                  <a:srgbClr val="0000FF"/>
                </a:solidFill>
              </a:rPr>
              <a:t>chains</a:t>
            </a:r>
          </a:p>
          <a:p>
            <a:r>
              <a:rPr lang="en-US" sz="1500" b="1" dirty="0">
                <a:solidFill>
                  <a:srgbClr val="0000FF"/>
                </a:solidFill>
              </a:rPr>
              <a:t>counts</a:t>
            </a:r>
          </a:p>
          <a:p>
            <a:r>
              <a:rPr lang="en-US" sz="1500" b="1" dirty="0" err="1">
                <a:solidFill>
                  <a:srgbClr val="0000FF"/>
                </a:solidFill>
              </a:rPr>
              <a:t>ct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dbn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hairpins</a:t>
            </a:r>
          </a:p>
          <a:p>
            <a:r>
              <a:rPr lang="en-US" sz="1500" b="1" dirty="0" err="1">
                <a:solidFill>
                  <a:srgbClr val="0000FF"/>
                </a:solidFill>
              </a:rPr>
              <a:t>hbonds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helices</a:t>
            </a:r>
          </a:p>
          <a:p>
            <a:r>
              <a:rPr lang="en-US" sz="1500" b="1" dirty="0" err="1">
                <a:solidFill>
                  <a:srgbClr val="0000FF"/>
                </a:solidFill>
              </a:rPr>
              <a:t>iloops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isoCanonPairs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metadata</a:t>
            </a:r>
          </a:p>
          <a:p>
            <a:r>
              <a:rPr lang="en-US" sz="1500" b="1" dirty="0" err="1">
                <a:solidFill>
                  <a:srgbClr val="0000FF"/>
                </a:solidFill>
              </a:rPr>
              <a:t>multiplets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nts</a:t>
            </a:r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num_atom2bases</a:t>
            </a:r>
          </a:p>
          <a:p>
            <a:r>
              <a:rPr lang="en-US" sz="1500" b="1" dirty="0" err="1">
                <a:solidFill>
                  <a:srgbClr val="0000FF"/>
                </a:solidFill>
              </a:rPr>
              <a:t>num_hairpins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num_hbonds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num_helices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num_iloops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num_isoCanonPairs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num_multiplets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num_nts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num_pairs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num_splayUnits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num_stacks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 err="1">
                <a:solidFill>
                  <a:srgbClr val="0000FF"/>
                </a:solidFill>
              </a:rPr>
              <a:t>num_stems</a:t>
            </a:r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     pairs</a:t>
            </a:r>
          </a:p>
          <a:p>
            <a:r>
              <a:rPr lang="en-US" sz="1500" b="1" dirty="0">
                <a:solidFill>
                  <a:srgbClr val="0000FF"/>
                </a:solidFill>
              </a:rPr>
              <a:t>     paths</a:t>
            </a:r>
          </a:p>
          <a:p>
            <a:r>
              <a:rPr lang="en-US" sz="1500" b="1" dirty="0">
                <a:solidFill>
                  <a:srgbClr val="0000FF"/>
                </a:solidFill>
              </a:rPr>
              <a:t>     </a:t>
            </a:r>
            <a:r>
              <a:rPr lang="en-US" sz="1500" b="1" dirty="0" err="1">
                <a:solidFill>
                  <a:srgbClr val="0000FF"/>
                </a:solidFill>
              </a:rPr>
              <a:t>refCoords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     </a:t>
            </a:r>
            <a:r>
              <a:rPr lang="en-US" sz="1500" b="1" dirty="0" err="1">
                <a:solidFill>
                  <a:srgbClr val="0000FF"/>
                </a:solidFill>
              </a:rPr>
              <a:t>splayUnits</a:t>
            </a:r>
            <a:endParaRPr lang="en-US" sz="1500" b="1" dirty="0">
              <a:solidFill>
                <a:srgbClr val="0000FF"/>
              </a:solidFill>
            </a:endParaRPr>
          </a:p>
          <a:p>
            <a:r>
              <a:rPr lang="en-US" sz="1500" b="1" dirty="0">
                <a:solidFill>
                  <a:srgbClr val="0000FF"/>
                </a:solidFill>
              </a:rPr>
              <a:t>     stacks</a:t>
            </a:r>
          </a:p>
          <a:p>
            <a:r>
              <a:rPr lang="en-US" sz="1500" b="1" dirty="0">
                <a:solidFill>
                  <a:srgbClr val="0000FF"/>
                </a:solidFill>
              </a:rPr>
              <a:t>     stems</a:t>
            </a:r>
          </a:p>
        </p:txBody>
      </p:sp>
    </p:spTree>
    <p:extLst>
      <p:ext uri="{BB962C8B-B14F-4D97-AF65-F5344CB8AC3E}">
        <p14:creationId xmlns:p14="http://schemas.microsoft.com/office/powerpoint/2010/main" val="95958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4">
            <a:extLst>
              <a:ext uri="{FF2B5EF4-FFF2-40B4-BE49-F238E27FC236}">
                <a16:creationId xmlns:a16="http://schemas.microsoft.com/office/drawing/2014/main" id="{68EEF99F-ADD3-43BA-83DB-418974C39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564" y="1828801"/>
            <a:ext cx="4897437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9" name="Rectangle 2">
            <a:extLst>
              <a:ext uri="{FF2B5EF4-FFF2-40B4-BE49-F238E27FC236}">
                <a16:creationId xmlns:a16="http://schemas.microsoft.com/office/drawing/2014/main" id="{80449112-7931-4EC0-BD66-69416CB018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Annotations – RNA/DNA secondary structure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331ECEE-76CC-4418-B52B-8EB5845AA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3716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eaLnBrk="1" hangingPunct="1">
              <a:buFontTx/>
              <a:buNone/>
              <a:defRPr/>
            </a:pPr>
            <a:r>
              <a:rPr lang="en-US" altLang="en-US" sz="2400" kern="0" dirty="0"/>
              <a:t>load =1msy/</a:t>
            </a:r>
            <a:r>
              <a:rPr lang="en-US" altLang="en-US" sz="2400" kern="0" dirty="0" err="1"/>
              <a:t>dssr</a:t>
            </a:r>
            <a:r>
              <a:rPr lang="en-US" altLang="en-US" sz="2400" kern="0" dirty="0"/>
              <a:t> </a:t>
            </a:r>
          </a:p>
          <a:p>
            <a:pPr eaLnBrk="1" hangingPunct="1">
              <a:buFontTx/>
              <a:buNone/>
              <a:defRPr/>
            </a:pPr>
            <a:endParaRPr lang="en-US" altLang="en-US" sz="1600" kern="0" dirty="0"/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color {hairpins} blue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print _</a:t>
            </a:r>
            <a:r>
              <a:rPr lang="en-US" altLang="en-US" sz="1600" kern="0" dirty="0" err="1"/>
              <a:t>M.dssr.hairpins.count</a:t>
            </a:r>
            <a:endParaRPr lang="en-US" altLang="en-US" sz="1600" kern="0" dirty="0"/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1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print _</a:t>
            </a:r>
            <a:r>
              <a:rPr lang="en-US" altLang="en-US" sz="1600" kern="0" dirty="0" err="1"/>
              <a:t>M.dssr.hairpins</a:t>
            </a:r>
            <a:r>
              <a:rPr lang="en-US" altLang="en-US" sz="1600" kern="0" dirty="0"/>
              <a:t>[1].keys</a:t>
            </a:r>
            <a:endParaRPr lang="en-US" altLang="en-US" sz="1600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bridges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bridging_nts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index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nts_long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nts_short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num_nts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num_stems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 err="1">
                <a:solidFill>
                  <a:srgbClr val="0000FF"/>
                </a:solidFill>
              </a:rPr>
              <a:t>stem_indices</a:t>
            </a:r>
            <a:endParaRPr lang="en-US" altLang="en-US" sz="1600" b="1" kern="0" dirty="0">
              <a:solidFill>
                <a:srgbClr val="0000FF"/>
              </a:solidFill>
            </a:endParaRP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summary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type</a:t>
            </a:r>
          </a:p>
          <a:p>
            <a:pPr eaLnBrk="1" hangingPunct="1">
              <a:buFontTx/>
              <a:buNone/>
              <a:defRPr/>
            </a:pPr>
            <a:endParaRPr lang="en-US" altLang="en-US" sz="1600" kern="0" dirty="0"/>
          </a:p>
          <a:p>
            <a:pPr marL="0" indent="0" eaLnBrk="1" hangingPunct="1">
              <a:buNone/>
              <a:defRPr/>
            </a:pPr>
            <a:endParaRPr lang="en-US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6195799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4">
            <a:extLst>
              <a:ext uri="{FF2B5EF4-FFF2-40B4-BE49-F238E27FC236}">
                <a16:creationId xmlns:a16="http://schemas.microsoft.com/office/drawing/2014/main" id="{68EEF99F-ADD3-43BA-83DB-418974C39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564" y="1828801"/>
            <a:ext cx="4897437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9" name="Rectangle 2">
            <a:extLst>
              <a:ext uri="{FF2B5EF4-FFF2-40B4-BE49-F238E27FC236}">
                <a16:creationId xmlns:a16="http://schemas.microsoft.com/office/drawing/2014/main" id="{80449112-7931-4EC0-BD66-69416CB018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Annotations – RNA/DNA secondary structure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F09967E-DF96-42C9-9E66-7C5D9419F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3716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eaLnBrk="1" hangingPunct="1">
              <a:buFontTx/>
              <a:buNone/>
              <a:defRPr/>
            </a:pPr>
            <a:r>
              <a:rPr lang="en-US" altLang="en-US" sz="2400" kern="0" dirty="0"/>
              <a:t>load =1msy/</a:t>
            </a:r>
            <a:r>
              <a:rPr lang="en-US" altLang="en-US" sz="2400" kern="0" dirty="0" err="1"/>
              <a:t>dssr</a:t>
            </a:r>
            <a:r>
              <a:rPr lang="en-US" altLang="en-US" sz="2400" kern="0" dirty="0"/>
              <a:t> </a:t>
            </a:r>
            <a:endParaRPr lang="en-US" altLang="en-US" sz="1600" kern="0" dirty="0"/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cartoons </a:t>
            </a:r>
            <a:r>
              <a:rPr lang="en-US" altLang="en-US" sz="1600" kern="0" dirty="0" err="1"/>
              <a:t>only;set</a:t>
            </a:r>
            <a:r>
              <a:rPr lang="en-US" altLang="en-US" sz="1600" kern="0" dirty="0"/>
              <a:t> </a:t>
            </a:r>
            <a:r>
              <a:rPr lang="en-US" altLang="en-US" sz="1600" kern="0" dirty="0" err="1"/>
              <a:t>cartoonblocks</a:t>
            </a:r>
            <a:endParaRPr lang="en-US" altLang="en-US" sz="1600" kern="0" dirty="0"/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print _</a:t>
            </a:r>
            <a:r>
              <a:rPr lang="en-US" altLang="en-US" sz="1600" kern="0" dirty="0" err="1"/>
              <a:t>M.dssr.pairs.count</a:t>
            </a:r>
            <a:endParaRPr lang="en-US" altLang="en-US" sz="1600" kern="0" dirty="0"/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13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print _</a:t>
            </a:r>
            <a:r>
              <a:rPr lang="en-US" altLang="en-US" sz="1600" kern="0" dirty="0" err="1"/>
              <a:t>M.dssr.pairs</a:t>
            </a:r>
            <a:r>
              <a:rPr lang="en-US" altLang="en-US" sz="1600" kern="0" dirty="0"/>
              <a:t>[1]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{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"DSSR"  :  "</a:t>
            </a:r>
            <a:r>
              <a:rPr lang="en-US" altLang="en-US" sz="1600" b="1" kern="0" dirty="0" err="1">
                <a:solidFill>
                  <a:srgbClr val="0000FF"/>
                </a:solidFill>
              </a:rPr>
              <a:t>cW</a:t>
            </a:r>
            <a:r>
              <a:rPr lang="en-US" altLang="en-US" sz="1600" b="1" kern="0" dirty="0">
                <a:solidFill>
                  <a:srgbClr val="0000FF"/>
                </a:solidFill>
              </a:rPr>
              <a:t>-W"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"LW"  :  "</a:t>
            </a:r>
            <a:r>
              <a:rPr lang="en-US" altLang="en-US" sz="1600" b="1" kern="0" dirty="0" err="1">
                <a:solidFill>
                  <a:srgbClr val="0000FF"/>
                </a:solidFill>
              </a:rPr>
              <a:t>cWW</a:t>
            </a:r>
            <a:r>
              <a:rPr lang="en-US" altLang="en-US" sz="1600" b="1" kern="0" dirty="0">
                <a:solidFill>
                  <a:srgbClr val="0000FF"/>
                </a:solidFill>
              </a:rPr>
              <a:t>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</a:t>
            </a:r>
            <a:r>
              <a:rPr lang="en-US" altLang="en-US" sz="1600" b="1" kern="0" dirty="0" err="1">
                <a:solidFill>
                  <a:srgbClr val="0000FF"/>
                </a:solidFill>
              </a:rPr>
              <a:t>Saenger</a:t>
            </a:r>
            <a:r>
              <a:rPr lang="en-US" altLang="en-US" sz="1600" b="1" kern="0" dirty="0">
                <a:solidFill>
                  <a:srgbClr val="0000FF"/>
                </a:solidFill>
              </a:rPr>
              <a:t>"  :  "28-XXVIII"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</a:t>
            </a:r>
            <a:r>
              <a:rPr lang="en-US" altLang="en-US" sz="1600" b="1" kern="0" dirty="0" err="1">
                <a:solidFill>
                  <a:srgbClr val="0000FF"/>
                </a:solidFill>
              </a:rPr>
              <a:t>bp</a:t>
            </a:r>
            <a:r>
              <a:rPr lang="en-US" altLang="en-US" sz="1600" b="1" kern="0" dirty="0">
                <a:solidFill>
                  <a:srgbClr val="0000FF"/>
                </a:solidFill>
              </a:rPr>
              <a:t>"  :  "U-G"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"index"  :  1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"name"  :  "Wobble"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"nt1"  :  "|1|A|U|2647||||"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 "nt2"  :  "|1|A|G|2673||||"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b="1" kern="0" dirty="0">
                <a:solidFill>
                  <a:srgbClr val="0000FF"/>
                </a:solidFill>
              </a:rPr>
              <a:t> }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select on </a:t>
            </a:r>
          </a:p>
          <a:p>
            <a:pPr eaLnBrk="1" hangingPunct="1">
              <a:buFontTx/>
              <a:buNone/>
              <a:defRPr/>
            </a:pPr>
            <a:r>
              <a:rPr lang="en-US" altLang="en-US" sz="1600" kern="0" dirty="0"/>
              <a:t>     within(</a:t>
            </a:r>
            <a:r>
              <a:rPr lang="en-US" altLang="en-US" sz="1600" kern="0" dirty="0" err="1"/>
              <a:t>dssr</a:t>
            </a:r>
            <a:r>
              <a:rPr lang="en-US" altLang="en-US" sz="1600" kern="0" dirty="0"/>
              <a:t>,"pairs[where </a:t>
            </a:r>
            <a:r>
              <a:rPr lang="en-US" altLang="en-US" sz="1600" kern="0" dirty="0" err="1"/>
              <a:t>bp</a:t>
            </a:r>
            <a:r>
              <a:rPr lang="en-US" altLang="en-US" sz="1600" kern="0" dirty="0"/>
              <a:t>='U-G' or </a:t>
            </a:r>
            <a:r>
              <a:rPr lang="en-US" altLang="en-US" sz="1600" kern="0" dirty="0" err="1"/>
              <a:t>bp</a:t>
            </a:r>
            <a:r>
              <a:rPr lang="en-US" altLang="en-US" sz="1600" kern="0" dirty="0"/>
              <a:t>=‘G-U’ ]”)</a:t>
            </a:r>
            <a:endParaRPr lang="en-US" altLang="en-US" sz="1600" b="1" kern="0" dirty="0"/>
          </a:p>
          <a:p>
            <a:pPr eaLnBrk="1" hangingPunct="1">
              <a:buFontTx/>
              <a:buNone/>
              <a:defRPr/>
            </a:pPr>
            <a:endParaRPr lang="en-US" altLang="en-US" sz="1600" b="1" kern="0" dirty="0">
              <a:solidFill>
                <a:srgbClr val="0000FF"/>
              </a:solidFill>
            </a:endParaRPr>
          </a:p>
          <a:p>
            <a:pPr marL="0" indent="0" eaLnBrk="1" hangingPunct="1">
              <a:buNone/>
              <a:defRPr/>
            </a:pPr>
            <a:endParaRPr lang="en-US" altLang="en-US" sz="2400" b="1" kern="0" dirty="0">
              <a:solidFill>
                <a:srgbClr val="0000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638DB-ED3B-408F-B378-A645659D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1749" y="1828800"/>
            <a:ext cx="3388651" cy="490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3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630916F-86D4-40D7-99BA-AA81C457F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1" y="1323976"/>
            <a:ext cx="2524125" cy="500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5E9453-AD54-45B8-B21B-28718A075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1" y="1323976"/>
            <a:ext cx="2409825" cy="5000625"/>
          </a:xfrm>
          <a:prstGeom prst="rect">
            <a:avLst/>
          </a:prstGeom>
        </p:spPr>
      </p:pic>
      <p:sp>
        <p:nvSpPr>
          <p:cNvPr id="57346" name="Rectangle 2">
            <a:extLst>
              <a:ext uri="{FF2B5EF4-FFF2-40B4-BE49-F238E27FC236}">
                <a16:creationId xmlns:a16="http://schemas.microsoft.com/office/drawing/2014/main" id="{74A63EA4-AE49-4501-A29F-0C61879B7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New nucleic acid rendering options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CEB227-0889-46F9-97E5-E534391DAAC5}"/>
              </a:ext>
            </a:extLst>
          </p:cNvPr>
          <p:cNvSpPr txBox="1"/>
          <p:nvPr/>
        </p:nvSpPr>
        <p:spPr>
          <a:xfrm>
            <a:off x="1752600" y="6400800"/>
            <a:ext cx="7980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</a:t>
            </a:r>
            <a:r>
              <a:rPr lang="en-US" dirty="0" err="1"/>
              <a:t>cartoonSteps</a:t>
            </a:r>
            <a:r>
              <a:rPr lang="en-US" dirty="0"/>
              <a:t>     set </a:t>
            </a:r>
            <a:r>
              <a:rPr lang="en-US" dirty="0" err="1"/>
              <a:t>cartoonLadders</a:t>
            </a:r>
            <a:r>
              <a:rPr lang="en-US" dirty="0"/>
              <a:t>     set </a:t>
            </a:r>
            <a:r>
              <a:rPr lang="en-US" dirty="0" err="1"/>
              <a:t>cartoonBlocks</a:t>
            </a:r>
            <a:r>
              <a:rPr lang="en-US" dirty="0"/>
              <a:t>    set </a:t>
            </a:r>
            <a:r>
              <a:rPr lang="en-US" dirty="0" err="1"/>
              <a:t>cartoonBaseEdges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D3485E-F810-45B0-8DB8-48831323C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1" y="1247776"/>
            <a:ext cx="2409825" cy="5000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BECA59-A729-4BE3-8211-EC135AB25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2576" y="1247776"/>
            <a:ext cx="240982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033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EF32471-8C8A-4B98-ABC0-7F3E4522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1" y="1386595"/>
            <a:ext cx="3895725" cy="4981575"/>
          </a:xfrm>
          <a:prstGeom prst="rect">
            <a:avLst/>
          </a:prstGeom>
        </p:spPr>
      </p:pic>
      <p:sp>
        <p:nvSpPr>
          <p:cNvPr id="57346" name="Rectangle 2">
            <a:extLst>
              <a:ext uri="{FF2B5EF4-FFF2-40B4-BE49-F238E27FC236}">
                <a16:creationId xmlns:a16="http://schemas.microsoft.com/office/drawing/2014/main" id="{74A63EA4-AE49-4501-A29F-0C61879B7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New nucleic acid rendering options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CEB227-0889-46F9-97E5-E534391DAAC5}"/>
              </a:ext>
            </a:extLst>
          </p:cNvPr>
          <p:cNvSpPr txBox="1"/>
          <p:nvPr/>
        </p:nvSpPr>
        <p:spPr>
          <a:xfrm>
            <a:off x="4063260" y="2743200"/>
            <a:ext cx="4027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     set </a:t>
            </a:r>
            <a:r>
              <a:rPr lang="en-US" dirty="0" err="1"/>
              <a:t>cartoonBaseEdges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6261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EF32471-8C8A-4B98-ABC0-7F3E4522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1" y="1386595"/>
            <a:ext cx="3895725" cy="4981575"/>
          </a:xfrm>
          <a:prstGeom prst="rect">
            <a:avLst/>
          </a:prstGeom>
        </p:spPr>
      </p:pic>
      <p:sp>
        <p:nvSpPr>
          <p:cNvPr id="57346" name="Rectangle 2">
            <a:extLst>
              <a:ext uri="{FF2B5EF4-FFF2-40B4-BE49-F238E27FC236}">
                <a16:creationId xmlns:a16="http://schemas.microsoft.com/office/drawing/2014/main" id="{74A63EA4-AE49-4501-A29F-0C61879B7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9555126" cy="1143000"/>
          </a:xfrm>
        </p:spPr>
        <p:txBody>
          <a:bodyPr/>
          <a:lstStyle/>
          <a:p>
            <a:r>
              <a:rPr lang="en-US" altLang="en-US" sz="3200" dirty="0"/>
              <a:t>aside… </a:t>
            </a:r>
            <a:r>
              <a:rPr lang="en-US" altLang="en-US" sz="3200" i="1" dirty="0"/>
              <a:t>set </a:t>
            </a:r>
            <a:r>
              <a:rPr lang="en-US" altLang="en-US" sz="3200" i="1" dirty="0" err="1"/>
              <a:t>labelFor</a:t>
            </a:r>
            <a:r>
              <a:rPr lang="en-US" altLang="en-US" sz="3200" i="1" dirty="0"/>
              <a:t>,</a:t>
            </a:r>
            <a:r>
              <a:rPr lang="en-US" altLang="en-US" sz="3200" dirty="0"/>
              <a:t> color in labels, and </a:t>
            </a:r>
            <a:r>
              <a:rPr lang="en-US" altLang="en-US" sz="3200" i="1" dirty="0"/>
              <a:t>set picking labels</a:t>
            </a:r>
            <a:endParaRPr lang="en-US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CEB227-0889-46F9-97E5-E534391DAAC5}"/>
              </a:ext>
            </a:extLst>
          </p:cNvPr>
          <p:cNvSpPr txBox="1"/>
          <p:nvPr/>
        </p:nvSpPr>
        <p:spPr>
          <a:xfrm>
            <a:off x="4541724" y="2674851"/>
            <a:ext cx="608403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     set </a:t>
            </a:r>
            <a:r>
              <a:rPr lang="en-US" dirty="0" err="1"/>
              <a:t>cartoonBaseEdges</a:t>
            </a:r>
            <a:endParaRPr lang="en-US" dirty="0"/>
          </a:p>
          <a:p>
            <a:endParaRPr lang="en-US" dirty="0"/>
          </a:p>
          <a:p>
            <a:r>
              <a:rPr lang="en-US" dirty="0"/>
              <a:t>btw: </a:t>
            </a:r>
          </a:p>
          <a:p>
            <a:endParaRPr lang="en-US" dirty="0"/>
          </a:p>
          <a:p>
            <a:r>
              <a:rPr lang="en-US" dirty="0"/>
              <a:t>display 2647 or 2673</a:t>
            </a:r>
          </a:p>
          <a:p>
            <a:r>
              <a:rPr lang="en-US" dirty="0"/>
              <a:t>select *; color yellow; font labels 20</a:t>
            </a:r>
          </a:p>
          <a:p>
            <a:r>
              <a:rPr lang="en-US" b="1" dirty="0"/>
              <a:t>set </a:t>
            </a:r>
            <a:r>
              <a:rPr lang="en-US" b="1" dirty="0" err="1"/>
              <a:t>labelfor</a:t>
            </a:r>
            <a:r>
              <a:rPr lang="en-US" b="1" dirty="0"/>
              <a:t> @560 "&lt;color=red&gt;sugar edge&lt;/color&gt;"</a:t>
            </a:r>
          </a:p>
          <a:p>
            <a:r>
              <a:rPr lang="en-US" b="1" dirty="0"/>
              <a:t>set </a:t>
            </a:r>
            <a:r>
              <a:rPr lang="en-US" b="1" dirty="0" err="1"/>
              <a:t>labelfor</a:t>
            </a:r>
            <a:r>
              <a:rPr lang="en-US" b="1" dirty="0"/>
              <a:t> @561 "&lt;color=blue&gt;</a:t>
            </a:r>
            <a:r>
              <a:rPr lang="en-US" b="1" dirty="0" err="1"/>
              <a:t>Hoogsteen</a:t>
            </a:r>
            <a:r>
              <a:rPr lang="en-US" b="1" dirty="0"/>
              <a:t> edge&lt;/color&gt;"</a:t>
            </a:r>
          </a:p>
          <a:p>
            <a:r>
              <a:rPr lang="en-US" b="1" dirty="0"/>
              <a:t>set </a:t>
            </a:r>
            <a:r>
              <a:rPr lang="en-US" b="1" dirty="0" err="1"/>
              <a:t>labelfor</a:t>
            </a:r>
            <a:r>
              <a:rPr lang="en-US" b="1" dirty="0"/>
              <a:t> @562 "&lt;color=green&gt;Watson-Crick edge&lt;/color&gt;"</a:t>
            </a:r>
          </a:p>
          <a:p>
            <a:r>
              <a:rPr lang="en-US" dirty="0"/>
              <a:t>set picking labels</a:t>
            </a:r>
          </a:p>
          <a:p>
            <a:r>
              <a:rPr lang="en-US" b="1" dirty="0">
                <a:solidFill>
                  <a:srgbClr val="FF0000"/>
                </a:solidFill>
              </a:rPr>
              <a:t># shift-left-drag labels to new positions</a:t>
            </a:r>
          </a:p>
          <a:p>
            <a:r>
              <a:rPr lang="en-US" dirty="0"/>
              <a:t>set picking identify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315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74A63EA4-AE49-4501-A29F-0C61879B7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side note – Jmol and JSON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9219A827-4B27-4E29-91C4-9BA736AD37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5105400" cy="4525963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buNone/>
              <a:defRPr/>
            </a:pPr>
            <a:r>
              <a:rPr lang="en-US" altLang="en-US" sz="2000" dirty="0"/>
              <a:t>Jmol now reads JSON data natively:</a:t>
            </a:r>
          </a:p>
          <a:p>
            <a:pPr eaLnBrk="1" hangingPunct="1">
              <a:buFontTx/>
              <a:buNone/>
              <a:defRPr/>
            </a:pPr>
            <a:endParaRPr lang="en-US" altLang="en-US" sz="2000" dirty="0"/>
          </a:p>
          <a:p>
            <a:pPr eaLnBrk="1" hangingPunct="1">
              <a:buFontTx/>
              <a:buNone/>
              <a:defRPr/>
            </a:pPr>
            <a:r>
              <a:rPr lang="en-US" altLang="en-US" sz="2000" dirty="0"/>
              <a:t>x = load(“</a:t>
            </a:r>
            <a:r>
              <a:rPr lang="en-US" altLang="en-US" sz="2000" dirty="0" err="1"/>
              <a:t>quartz.json</a:t>
            </a:r>
            <a:r>
              <a:rPr lang="en-US" altLang="en-US" sz="2000" dirty="0"/>
              <a:t>”, “JSON”)</a:t>
            </a:r>
          </a:p>
          <a:p>
            <a:pPr marL="0" indent="0">
              <a:buNone/>
              <a:defRPr/>
            </a:pPr>
            <a:r>
              <a:rPr lang="en-US" altLang="en-US" sz="2000" dirty="0"/>
              <a:t>print </a:t>
            </a:r>
            <a:r>
              <a:rPr lang="en-US" altLang="en-US" sz="2000" dirty="0" err="1"/>
              <a:t>x.models</a:t>
            </a:r>
            <a:r>
              <a:rPr lang="en-US" altLang="en-US" sz="2000" dirty="0"/>
              <a:t>[1].select("_cell*")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{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cell_angle_alpha</a:t>
            </a:r>
            <a:r>
              <a:rPr lang="en-US" altLang="en-US" sz="2000" b="1" dirty="0">
                <a:solidFill>
                  <a:srgbClr val="0000FF"/>
                </a:solidFill>
              </a:rPr>
              <a:t>"  :  "90"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cell_angle_beta</a:t>
            </a:r>
            <a:r>
              <a:rPr lang="en-US" altLang="en-US" sz="2000" b="1" dirty="0">
                <a:solidFill>
                  <a:srgbClr val="0000FF"/>
                </a:solidFill>
              </a:rPr>
              <a:t>"  :  "90"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cell_angle_gamma</a:t>
            </a:r>
            <a:r>
              <a:rPr lang="en-US" altLang="en-US" sz="2000" b="1" dirty="0">
                <a:solidFill>
                  <a:srgbClr val="0000FF"/>
                </a:solidFill>
              </a:rPr>
              <a:t>"  :  "120"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cell_length_a</a:t>
            </a:r>
            <a:r>
              <a:rPr lang="en-US" altLang="en-US" sz="2000" b="1" dirty="0">
                <a:solidFill>
                  <a:srgbClr val="0000FF"/>
                </a:solidFill>
              </a:rPr>
              <a:t>"  :  "4.916"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cell_length_b</a:t>
            </a:r>
            <a:r>
              <a:rPr lang="en-US" altLang="en-US" sz="2000" b="1" dirty="0">
                <a:solidFill>
                  <a:srgbClr val="0000FF"/>
                </a:solidFill>
              </a:rPr>
              <a:t>"  :  "4.916"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cell_length_c</a:t>
            </a:r>
            <a:r>
              <a:rPr lang="en-US" altLang="en-US" sz="2000" b="1" dirty="0">
                <a:solidFill>
                  <a:srgbClr val="0000FF"/>
                </a:solidFill>
              </a:rPr>
              <a:t>"  :  "5.4054"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  "_</a:t>
            </a:r>
            <a:r>
              <a:rPr lang="en-US" altLang="en-US" sz="2000" b="1" dirty="0" err="1">
                <a:solidFill>
                  <a:srgbClr val="0000FF"/>
                </a:solidFill>
              </a:rPr>
              <a:t>cell_volume</a:t>
            </a:r>
            <a:r>
              <a:rPr lang="en-US" altLang="en-US" sz="2000" b="1" dirty="0">
                <a:solidFill>
                  <a:srgbClr val="0000FF"/>
                </a:solidFill>
              </a:rPr>
              <a:t>"  :  "113.131“</a:t>
            </a:r>
          </a:p>
          <a:p>
            <a:pPr marL="0" indent="0">
              <a:buNone/>
              <a:defRPr/>
            </a:pPr>
            <a:r>
              <a:rPr lang="en-US" altLang="en-US" sz="2000" b="1" dirty="0">
                <a:solidFill>
                  <a:srgbClr val="0000FF"/>
                </a:solidFill>
              </a:rPr>
              <a:t>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6F188A-2191-4DBF-9A30-36B8919ED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1144833"/>
            <a:ext cx="4419601" cy="54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8694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74A63EA4-AE49-4501-A29F-0C61879B7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586788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Annotations -- Summary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9219A827-4B27-4E29-91C4-9BA736AD37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5105400" cy="4525963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altLang="en-US" sz="2000" dirty="0"/>
              <a:t>We now have ready access to a wide variety of metadata relating to biomolecules.</a:t>
            </a:r>
          </a:p>
          <a:p>
            <a:pPr eaLnBrk="1" hangingPunct="1">
              <a:buFontTx/>
              <a:buNone/>
              <a:defRPr/>
            </a:pPr>
            <a:endParaRPr lang="en-US" altLang="en-US" sz="2000" dirty="0"/>
          </a:p>
          <a:p>
            <a:pPr eaLnBrk="1" hangingPunct="1">
              <a:buFontTx/>
              <a:buNone/>
              <a:defRPr/>
            </a:pPr>
            <a:r>
              <a:rPr lang="en-US" altLang="en-US" sz="2000" dirty="0"/>
              <a:t>Jmol is at the forefront of integration of these services into molecular visualization. </a:t>
            </a:r>
          </a:p>
          <a:p>
            <a:pPr eaLnBrk="1" hangingPunct="1">
              <a:buFontTx/>
              <a:buNone/>
              <a:defRPr/>
            </a:pPr>
            <a:endParaRPr lang="en-US" altLang="en-US" sz="2000" dirty="0"/>
          </a:p>
          <a:p>
            <a:pPr eaLnBrk="1" hangingPunct="1">
              <a:buFontTx/>
              <a:buNone/>
              <a:defRPr/>
            </a:pPr>
            <a:r>
              <a:rPr lang="en-US" altLang="en-US" sz="2000" dirty="0"/>
              <a:t>You can think of a model with annotations as a mini “database” that can be queried. </a:t>
            </a:r>
            <a:r>
              <a:rPr lang="en-US" altLang="en-US" sz="2000" b="1" dirty="0" err="1"/>
              <a:t>JmolSQL</a:t>
            </a:r>
            <a:r>
              <a:rPr lang="en-US" altLang="en-US" sz="2000" dirty="0"/>
              <a:t> is very powerful.</a:t>
            </a:r>
          </a:p>
          <a:p>
            <a:pPr eaLnBrk="1" hangingPunct="1">
              <a:buFontTx/>
              <a:buNone/>
              <a:defRPr/>
            </a:pPr>
            <a:endParaRPr lang="en-US" altLang="en-US" sz="2000" dirty="0"/>
          </a:p>
          <a:p>
            <a:pPr eaLnBrk="1" hangingPunct="1">
              <a:buFontTx/>
              <a:buNone/>
              <a:defRPr/>
            </a:pPr>
            <a:endParaRPr lang="en-US" altLang="en-US" sz="2000" dirty="0"/>
          </a:p>
          <a:p>
            <a:pPr marL="0" indent="0">
              <a:buNone/>
              <a:defRPr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FB3F51-817B-4FDB-8B59-30FC69E8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257" y="1219200"/>
            <a:ext cx="3483054" cy="503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82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E873-5F24-41D3-83A4-FD9624B3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6C115-1CD1-406D-9ED1-B672EAE09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AC41E-D40C-4BAD-AD4E-8D670D4B6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772"/>
            <a:ext cx="12192000" cy="644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93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Structure Validation</a:t>
            </a:r>
          </a:p>
          <a:p>
            <a:pPr lvl="1"/>
            <a:r>
              <a:rPr lang="en-US" dirty="0"/>
              <a:t>Straightness</a:t>
            </a:r>
          </a:p>
          <a:p>
            <a:pPr lvl="1"/>
            <a:r>
              <a:rPr lang="en-US" dirty="0"/>
              <a:t>LOAD /</a:t>
            </a:r>
            <a:r>
              <a:rPr lang="en-US" dirty="0" err="1"/>
              <a:t>val</a:t>
            </a:r>
            <a:endParaRPr lang="en-US" dirty="0"/>
          </a:p>
          <a:p>
            <a:r>
              <a:rPr lang="en-US" dirty="0"/>
              <a:t>More Annotations: </a:t>
            </a:r>
          </a:p>
          <a:p>
            <a:pPr lvl="1"/>
            <a:r>
              <a:rPr lang="en-US" dirty="0"/>
              <a:t>LOAD /DOM   -- domains</a:t>
            </a:r>
          </a:p>
          <a:p>
            <a:pPr lvl="1"/>
            <a:r>
              <a:rPr lang="en-US" dirty="0"/>
              <a:t>LOAD /DSSR   -- nucleic acid secondary structure</a:t>
            </a:r>
          </a:p>
          <a:p>
            <a:r>
              <a:rPr lang="en-US" b="1" dirty="0"/>
              <a:t>Surfaces</a:t>
            </a:r>
          </a:p>
          <a:p>
            <a:pPr lvl="1"/>
            <a:r>
              <a:rPr lang="en-US" b="1" dirty="0"/>
              <a:t>Surface slabbing</a:t>
            </a:r>
          </a:p>
          <a:p>
            <a:pPr lvl="1"/>
            <a:r>
              <a:rPr lang="en-US" b="1" dirty="0"/>
              <a:t>Contact</a:t>
            </a:r>
          </a:p>
          <a:p>
            <a:r>
              <a:rPr lang="en-US" dirty="0"/>
              <a:t>Writing files</a:t>
            </a:r>
          </a:p>
          <a:p>
            <a:pPr lvl="1"/>
            <a:r>
              <a:rPr lang="en-US" dirty="0"/>
              <a:t>write “xxx.PNG” as PNGJ</a:t>
            </a:r>
          </a:p>
          <a:p>
            <a:pPr lvl="1"/>
            <a:r>
              <a:rPr lang="en-US" dirty="0"/>
              <a:t>write ISOSURFACE </a:t>
            </a:r>
            <a:r>
              <a:rPr lang="en-US" dirty="0" err="1"/>
              <a:t>xxxx</a:t>
            </a:r>
            <a:r>
              <a:rPr lang="en-US" dirty="0"/>
              <a:t>. JVXL – fast delivery and construction of surfaces </a:t>
            </a:r>
          </a:p>
          <a:p>
            <a:pPr lvl="1"/>
            <a:r>
              <a:rPr lang="en-US" dirty="0"/>
              <a:t>write “cache://…”</a:t>
            </a:r>
          </a:p>
          <a:p>
            <a:pPr lvl="1"/>
            <a:r>
              <a:rPr lang="en-US" dirty="0"/>
              <a:t>write SCENE</a:t>
            </a:r>
          </a:p>
          <a:p>
            <a:pPr lvl="1"/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634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>
            <a:extLst>
              <a:ext uri="{FF2B5EF4-FFF2-40B4-BE49-F238E27FC236}">
                <a16:creationId xmlns:a16="http://schemas.microsoft.com/office/drawing/2014/main" id="{1194B4FB-42DF-43DE-824F-95692C1A9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9506" y="1646238"/>
            <a:ext cx="3219893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2400" dirty="0" err="1"/>
              <a:t>isosurface</a:t>
            </a:r>
            <a:r>
              <a:rPr lang="en-US" altLang="en-US" sz="2400" dirty="0"/>
              <a:t> slab 50</a:t>
            </a:r>
          </a:p>
          <a:p>
            <a:pPr eaLnBrk="1" hangingPunct="1">
              <a:buFontTx/>
              <a:buNone/>
            </a:pPr>
            <a:r>
              <a:rPr lang="en-US" altLang="en-US" sz="2400" dirty="0" err="1"/>
              <a:t>isosurface</a:t>
            </a:r>
            <a:r>
              <a:rPr lang="en-US" altLang="en-US" sz="2400" dirty="0"/>
              <a:t> slab none</a:t>
            </a:r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CBF507D5-A71F-4BF4-A772-33A810D687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270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chemeClr val="tx2"/>
                </a:solidFill>
              </a:rPr>
              <a:t>Example: Dynamically Clipped Surfaces</a:t>
            </a:r>
          </a:p>
        </p:txBody>
      </p:sp>
      <p:pic>
        <p:nvPicPr>
          <p:cNvPr id="13316" name="Picture 2">
            <a:extLst>
              <a:ext uri="{FF2B5EF4-FFF2-40B4-BE49-F238E27FC236}">
                <a16:creationId xmlns:a16="http://schemas.microsoft.com/office/drawing/2014/main" id="{D0B35F10-FA98-4EE5-946D-725CA4923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034" y="1395412"/>
            <a:ext cx="5067300" cy="477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70175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BA8B035E-9000-448C-AF72-12A2B5D0E4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67C71476-9AC1-4954-A549-1E56984489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/>
              <a:t>contact {ligand} TRIM</a:t>
            </a:r>
          </a:p>
        </p:txBody>
      </p:sp>
      <p:pic>
        <p:nvPicPr>
          <p:cNvPr id="15364" name="Picture 1">
            <a:extLst>
              <a:ext uri="{FF2B5EF4-FFF2-40B4-BE49-F238E27FC236}">
                <a16:creationId xmlns:a16="http://schemas.microsoft.com/office/drawing/2014/main" id="{737FEE36-8637-4EBE-84A9-A5237D41D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514600"/>
            <a:ext cx="481965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86001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583BBA98-A92C-4BC9-A8BC-9FDC0C1A21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EB3FECF2-9C01-43ED-B819-C278821D7E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/>
              <a:t>contact {ligand} HBOND</a:t>
            </a:r>
          </a:p>
        </p:txBody>
      </p:sp>
      <p:pic>
        <p:nvPicPr>
          <p:cNvPr id="16388" name="Picture 1">
            <a:extLst>
              <a:ext uri="{FF2B5EF4-FFF2-40B4-BE49-F238E27FC236}">
                <a16:creationId xmlns:a16="http://schemas.microsoft.com/office/drawing/2014/main" id="{99676996-A876-4128-8736-542C6FBF6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514600"/>
            <a:ext cx="481965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08585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D36970BE-DAF8-496B-8D00-6E6BC6ADD1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58716AA2-67E0-4B0E-8F28-7B77E5B7EA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18436" name="Picture 2">
            <a:extLst>
              <a:ext uri="{FF2B5EF4-FFF2-40B4-BE49-F238E27FC236}">
                <a16:creationId xmlns:a16="http://schemas.microsoft.com/office/drawing/2014/main" id="{BAEDA39B-F09B-41F5-9A34-5D9F47FCE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7907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252987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9DA935C-8457-436F-8A3C-BC6E2F1526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E48A6185-F2E9-48A5-B453-51CBBC63D1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19460" name="Picture 1">
            <a:extLst>
              <a:ext uri="{FF2B5EF4-FFF2-40B4-BE49-F238E27FC236}">
                <a16:creationId xmlns:a16="http://schemas.microsoft.com/office/drawing/2014/main" id="{41A0F6F5-92EA-4A03-BFBE-3FBB3D40F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7907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53141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534889A1-DBCF-478E-8975-FE68E96BE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5AEA519C-E4F3-4FFA-945B-8F48A0C163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20484" name="Picture 1">
            <a:extLst>
              <a:ext uri="{FF2B5EF4-FFF2-40B4-BE49-F238E27FC236}">
                <a16:creationId xmlns:a16="http://schemas.microsoft.com/office/drawing/2014/main" id="{EF9E65EC-F1CF-4AC5-9418-6CB3F1A17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8288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25782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A63E10F0-08BC-4352-9173-80A9FC8E7B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31847BCB-1724-4A3B-8480-72256CF756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21508" name="Picture 1">
            <a:extLst>
              <a:ext uri="{FF2B5EF4-FFF2-40B4-BE49-F238E27FC236}">
                <a16:creationId xmlns:a16="http://schemas.microsoft.com/office/drawing/2014/main" id="{0BF04101-D9A2-4BA6-B4F8-40A2D1406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8288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40776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93CF6D0D-35FC-4959-B312-766B9862DF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A80C447E-276E-479E-B618-E94B0ACCA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22532" name="Picture 2" descr="C:\Users\Erik\Documents\Jmol\Vis Examples\babayeva.png">
            <a:extLst>
              <a:ext uri="{FF2B5EF4-FFF2-40B4-BE49-F238E27FC236}">
                <a16:creationId xmlns:a16="http://schemas.microsoft.com/office/drawing/2014/main" id="{CEEF129C-1262-48C2-BCDC-4B382C938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1804988"/>
            <a:ext cx="337026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2">
            <a:extLst>
              <a:ext uri="{FF2B5EF4-FFF2-40B4-BE49-F238E27FC236}">
                <a16:creationId xmlns:a16="http://schemas.microsoft.com/office/drawing/2014/main" id="{FAF41F48-9B8C-4BB2-97FE-D924C5C19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9" y="1736726"/>
            <a:ext cx="4314825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88128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B50C080A-C14B-4F8F-BFEF-CEC24E31E7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DC5A154F-AEB0-407E-B504-3660B27567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</p:txBody>
      </p:sp>
      <p:pic>
        <p:nvPicPr>
          <p:cNvPr id="23556" name="Picture 2" descr="C:\Users\Erik\Documents\Jmol\Vis Examples\babayeva.png">
            <a:extLst>
              <a:ext uri="{FF2B5EF4-FFF2-40B4-BE49-F238E27FC236}">
                <a16:creationId xmlns:a16="http://schemas.microsoft.com/office/drawing/2014/main" id="{DD472B85-480E-4D22-9CFC-0AE28DB1B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1804988"/>
            <a:ext cx="337026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1">
            <a:extLst>
              <a:ext uri="{FF2B5EF4-FFF2-40B4-BE49-F238E27FC236}">
                <a16:creationId xmlns:a16="http://schemas.microsoft.com/office/drawing/2014/main" id="{D47D788A-EA96-40F9-AF98-404E0B2950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9" y="1736726"/>
            <a:ext cx="4314825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538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B1775-5E9F-43CD-9472-9A6D8BABF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69C22-2F83-48C0-8BFD-ED6371FF2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7CC3F-543F-48B4-A2B8-3757B83E1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" y="695325"/>
            <a:ext cx="10258425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87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04CC4FA1-029D-415F-B1C1-FB8ECA412E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Contact Mapping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FF12411E-DA7E-4576-8D35-4D3D6CE8ED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/>
              <a:t>contact … CONNECT</a:t>
            </a:r>
          </a:p>
        </p:txBody>
      </p:sp>
      <p:pic>
        <p:nvPicPr>
          <p:cNvPr id="17412" name="Picture 1">
            <a:extLst>
              <a:ext uri="{FF2B5EF4-FFF2-40B4-BE49-F238E27FC236}">
                <a16:creationId xmlns:a16="http://schemas.microsoft.com/office/drawing/2014/main" id="{A49C77E3-89B4-4819-9530-BF80F2FFD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1" y="1752601"/>
            <a:ext cx="4943475" cy="494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BA7BE2-BBD1-47B2-854D-341878136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48249"/>
            <a:ext cx="4263365" cy="374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009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6289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Show actual crystallographic electron density data, and allow for dynamic clipping based on sigma values. 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981200" y="1600201"/>
            <a:ext cx="6400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2800" dirty="0"/>
              <a:t>Discussing</a:t>
            </a:r>
            <a:r>
              <a:rPr lang="en-US" altLang="en-US" sz="2800" b="1" dirty="0"/>
              <a:t> electron density</a:t>
            </a:r>
            <a:endParaRPr lang="en-US" altLang="en-US" sz="28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DE9C5DC-3CA3-4608-AA30-39D5D39608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Bigger challenges…</a:t>
            </a:r>
          </a:p>
        </p:txBody>
      </p:sp>
    </p:spTree>
    <p:extLst>
      <p:ext uri="{BB962C8B-B14F-4D97-AF65-F5344CB8AC3E}">
        <p14:creationId xmlns:p14="http://schemas.microsoft.com/office/powerpoint/2010/main" val="19381326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6289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Show actual crystallographic electron density data, and allow for dynamic clipping based on sigma values. 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431FEFF-0BE6-4FD7-9AA5-A1B1D405C3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Bigger challenges…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72FECF7-CCFE-4DE2-BC91-9F367FEFC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6400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2800" dirty="0"/>
              <a:t>Discussing</a:t>
            </a:r>
            <a:r>
              <a:rPr lang="en-US" altLang="en-US" sz="2800" b="1" dirty="0"/>
              <a:t> electron density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930215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/>
              <a:t> 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Show actual crystallographic electron density data, and allow for dynamic clipping based on sigma values. </a:t>
            </a:r>
          </a:p>
        </p:txBody>
      </p:sp>
      <p:pic>
        <p:nvPicPr>
          <p:cNvPr id="5325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657600"/>
            <a:ext cx="3810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1498A92F-CC0C-4EE1-88BD-32A2903FA3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Bigger challenges…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7835D73-17D1-493B-B403-363DC68ADE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6400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2800" dirty="0"/>
              <a:t>Discussing</a:t>
            </a:r>
            <a:r>
              <a:rPr lang="en-US" altLang="en-US" sz="2800" b="1" dirty="0"/>
              <a:t> electron density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075073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1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/>
              <a:t> 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Show actual crystallographic electron density data, and allow for dynamic clipping based on sigma values. </a:t>
            </a:r>
          </a:p>
        </p:txBody>
      </p:sp>
      <p:pic>
        <p:nvPicPr>
          <p:cNvPr id="5427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657600"/>
            <a:ext cx="3810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D7005F20-E22C-4D70-98E2-AE198C120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Bigger challenges…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A7CF2517-7A08-4C48-9302-8F14CE290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6400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2800" dirty="0"/>
              <a:t>Discussing</a:t>
            </a:r>
            <a:r>
              <a:rPr lang="en-US" altLang="en-US" sz="2800" b="1" dirty="0"/>
              <a:t> electron density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2227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Structure Validation</a:t>
            </a:r>
          </a:p>
          <a:p>
            <a:pPr lvl="1"/>
            <a:r>
              <a:rPr lang="en-US" dirty="0"/>
              <a:t>Straightness</a:t>
            </a:r>
          </a:p>
          <a:p>
            <a:pPr lvl="1"/>
            <a:r>
              <a:rPr lang="en-US" dirty="0"/>
              <a:t>LOAD /</a:t>
            </a:r>
            <a:r>
              <a:rPr lang="en-US" dirty="0" err="1"/>
              <a:t>val</a:t>
            </a:r>
            <a:endParaRPr lang="en-US" dirty="0"/>
          </a:p>
          <a:p>
            <a:r>
              <a:rPr lang="en-US" dirty="0"/>
              <a:t>More Annotations: </a:t>
            </a:r>
          </a:p>
          <a:p>
            <a:pPr lvl="1"/>
            <a:r>
              <a:rPr lang="en-US" dirty="0"/>
              <a:t>LOAD /DOM   -- domains</a:t>
            </a:r>
          </a:p>
          <a:p>
            <a:pPr lvl="1"/>
            <a:r>
              <a:rPr lang="en-US" dirty="0"/>
              <a:t>LOAD /DSSR   -- nucleic acid secondary structure</a:t>
            </a:r>
          </a:p>
          <a:p>
            <a:r>
              <a:rPr lang="en-US" dirty="0"/>
              <a:t>Surfaces</a:t>
            </a:r>
          </a:p>
          <a:p>
            <a:pPr lvl="1"/>
            <a:r>
              <a:rPr lang="en-US" dirty="0"/>
              <a:t>Surface slabbing</a:t>
            </a:r>
          </a:p>
          <a:p>
            <a:pPr lvl="1"/>
            <a:r>
              <a:rPr lang="en-US" dirty="0"/>
              <a:t>Contact</a:t>
            </a:r>
          </a:p>
          <a:p>
            <a:r>
              <a:rPr lang="en-US" b="1" dirty="0"/>
              <a:t>Writing files</a:t>
            </a:r>
          </a:p>
          <a:p>
            <a:pPr lvl="1"/>
            <a:r>
              <a:rPr lang="en-US" b="1" dirty="0"/>
              <a:t>write “xxx.PNG” as PNGJ</a:t>
            </a:r>
          </a:p>
          <a:p>
            <a:pPr lvl="1"/>
            <a:r>
              <a:rPr lang="en-US" b="1" dirty="0"/>
              <a:t>write ISOSURFACE </a:t>
            </a:r>
            <a:r>
              <a:rPr lang="en-US" b="1" dirty="0" err="1"/>
              <a:t>xxxx</a:t>
            </a:r>
            <a:r>
              <a:rPr lang="en-US" b="1" dirty="0"/>
              <a:t>. JVXL – fast delivery and construction of surfaces </a:t>
            </a:r>
          </a:p>
          <a:p>
            <a:pPr lvl="1"/>
            <a:r>
              <a:rPr lang="en-US" b="1" dirty="0"/>
              <a:t>write “cache://…”</a:t>
            </a:r>
          </a:p>
          <a:p>
            <a:pPr lvl="1"/>
            <a:r>
              <a:rPr lang="en-US" b="1" dirty="0"/>
              <a:t>write SCENE</a:t>
            </a:r>
          </a:p>
          <a:p>
            <a:pPr lvl="1"/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0121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Valuable WRITE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WRITE “myfile.png” as PNGJ</a:t>
            </a:r>
          </a:p>
          <a:p>
            <a:pPr lvl="1"/>
            <a:r>
              <a:rPr lang="en-US" dirty="0"/>
              <a:t>Creates a file that consists of a PNG image with appended ZIP file data that includes all necessary files to create the model. </a:t>
            </a:r>
          </a:p>
          <a:p>
            <a:r>
              <a:rPr lang="en-US" dirty="0"/>
              <a:t>WRITE ISOSURFACE/CONTACT/MO “</a:t>
            </a:r>
            <a:r>
              <a:rPr lang="en-US" dirty="0" err="1"/>
              <a:t>mysurface.JVXL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Creates a highly compressed surface file containing a single </a:t>
            </a:r>
            <a:r>
              <a:rPr lang="en-US" dirty="0" err="1"/>
              <a:t>isosurface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Highly recommended for surface data when creating PNGJ files. </a:t>
            </a:r>
          </a:p>
          <a:p>
            <a:r>
              <a:rPr lang="en-US" dirty="0"/>
              <a:t>WRITE  whatever “cache://</a:t>
            </a:r>
            <a:r>
              <a:rPr lang="en-US" dirty="0" err="1"/>
              <a:t>mydata.whatever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Saves whatever data in a memory cache.</a:t>
            </a:r>
          </a:p>
          <a:p>
            <a:pPr lvl="1"/>
            <a:r>
              <a:rPr lang="en-US" dirty="0"/>
              <a:t>Cleared when a new file is loaded (but can </a:t>
            </a:r>
            <a:r>
              <a:rPr lang="en-US"/>
              <a:t>be saved </a:t>
            </a:r>
            <a:r>
              <a:rPr lang="en-US" dirty="0"/>
              <a:t>in a variable using                         </a:t>
            </a:r>
            <a:r>
              <a:rPr lang="en-US" b="1" dirty="0"/>
              <a:t>x = write(…)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Highly recommended for surface data when creating PNGJ files. </a:t>
            </a:r>
          </a:p>
        </p:txBody>
      </p:sp>
    </p:spTree>
    <p:extLst>
      <p:ext uri="{BB962C8B-B14F-4D97-AF65-F5344CB8AC3E}">
        <p14:creationId xmlns:p14="http://schemas.microsoft.com/office/powerpoint/2010/main" val="40754977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Valuable WRITE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SCENE “</a:t>
            </a:r>
            <a:r>
              <a:rPr lang="en-US" dirty="0" err="1"/>
              <a:t>somefile.spt</a:t>
            </a:r>
            <a:r>
              <a:rPr lang="en-US" dirty="0"/>
              <a:t>” </a:t>
            </a:r>
          </a:p>
          <a:p>
            <a:pPr lvl="1"/>
            <a:r>
              <a:rPr lang="en-US" dirty="0"/>
              <a:t>Different from other WRITE commands, because the script (SPT) file must already exist. This file contains sequences of “scenes” separated by PAUSE commands: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1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2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3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0361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SCENE was designed specifically for </a:t>
            </a:r>
            <a:r>
              <a:rPr lang="en-US" dirty="0" err="1"/>
              <a:t>Proteopedia</a:t>
            </a:r>
            <a:r>
              <a:rPr lang="en-US" dirty="0"/>
              <a:t>, but was never put into service. </a:t>
            </a:r>
          </a:p>
          <a:p>
            <a:r>
              <a:rPr lang="en-US" dirty="0"/>
              <a:t>WRITE SCENE was designed to solve two issues:</a:t>
            </a:r>
          </a:p>
          <a:p>
            <a:pPr lvl="1"/>
            <a:r>
              <a:rPr lang="en-US" dirty="0"/>
              <a:t>the problem of nonlinear traversal of page links</a:t>
            </a:r>
          </a:p>
          <a:p>
            <a:pPr lvl="1"/>
            <a:r>
              <a:rPr lang="en-US" dirty="0"/>
              <a:t>the problem of unnecessary file loading.</a:t>
            </a:r>
          </a:p>
          <a:p>
            <a:r>
              <a:rPr lang="en-US" dirty="0"/>
              <a:t>WRITE SCENE represents a </a:t>
            </a:r>
            <a:r>
              <a:rPr lang="en-US" i="1" dirty="0"/>
              <a:t>paradigm shift </a:t>
            </a:r>
            <a:r>
              <a:rPr lang="en-US" dirty="0"/>
              <a:t>for page creation.</a:t>
            </a:r>
          </a:p>
          <a:p>
            <a:r>
              <a:rPr lang="en-US" dirty="0"/>
              <a:t>WRITE SCENE is based on the idea of </a:t>
            </a:r>
            <a:r>
              <a:rPr lang="en-US" i="1" dirty="0"/>
              <a:t>story-boarding </a:t>
            </a:r>
            <a:r>
              <a:rPr lang="en-US" dirty="0"/>
              <a:t>that can involve distributed tasks</a:t>
            </a:r>
            <a:r>
              <a:rPr lang="en-US" i="1" dirty="0"/>
              <a:t>. Think movie, animation, Disney, DreamWorks.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73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WRITE SCENE was designed specifically for </a:t>
            </a:r>
            <a:r>
              <a:rPr lang="en-US" dirty="0" err="1"/>
              <a:t>Proteopedia</a:t>
            </a:r>
            <a:r>
              <a:rPr lang="en-US" dirty="0"/>
              <a:t>, but was never put into service. </a:t>
            </a:r>
          </a:p>
          <a:p>
            <a:r>
              <a:rPr lang="en-US" dirty="0"/>
              <a:t>WRITE SCENE was designed to solve two issues:</a:t>
            </a:r>
          </a:p>
          <a:p>
            <a:pPr lvl="1"/>
            <a:r>
              <a:rPr lang="en-US" dirty="0"/>
              <a:t>the problem of nonlinear traversal of page links</a:t>
            </a:r>
          </a:p>
          <a:p>
            <a:pPr lvl="1"/>
            <a:r>
              <a:rPr lang="en-US" dirty="0"/>
              <a:t>the problem of unnecessary file loading.</a:t>
            </a:r>
          </a:p>
          <a:p>
            <a:r>
              <a:rPr lang="en-US" dirty="0"/>
              <a:t>WRITE SCENE represents a </a:t>
            </a:r>
            <a:r>
              <a:rPr lang="en-US" i="1" dirty="0"/>
              <a:t>paradigm shift </a:t>
            </a:r>
            <a:r>
              <a:rPr lang="en-US" dirty="0"/>
              <a:t>for page creation.</a:t>
            </a:r>
          </a:p>
          <a:p>
            <a:r>
              <a:rPr lang="en-US" dirty="0"/>
              <a:t>WRITE SCENE is based on the idea of </a:t>
            </a:r>
            <a:r>
              <a:rPr lang="en-US" i="1" dirty="0"/>
              <a:t>story-boarding </a:t>
            </a:r>
            <a:r>
              <a:rPr lang="en-US" dirty="0"/>
              <a:t>that can involve distributed tasks</a:t>
            </a:r>
            <a:r>
              <a:rPr lang="en-US" i="1" dirty="0"/>
              <a:t>. Think movie, animation, Disney, DreamWorks. </a:t>
            </a:r>
          </a:p>
          <a:p>
            <a:r>
              <a:rPr lang="en-US" dirty="0"/>
              <a:t>For example:</a:t>
            </a:r>
            <a:endParaRPr lang="en-US" i="1" dirty="0"/>
          </a:p>
          <a:p>
            <a:pPr lvl="1"/>
            <a:r>
              <a:rPr lang="en-US" dirty="0"/>
              <a:t>TASK: List learning objectives.</a:t>
            </a:r>
          </a:p>
          <a:p>
            <a:pPr lvl="1"/>
            <a:r>
              <a:rPr lang="en-US" dirty="0"/>
              <a:t>TASAK:  create a sequence of </a:t>
            </a:r>
            <a:r>
              <a:rPr lang="en-US" i="1" dirty="0"/>
              <a:t>hand-drawn </a:t>
            </a:r>
            <a:r>
              <a:rPr lang="en-US" dirty="0"/>
              <a:t>sketches with associated ideas.</a:t>
            </a:r>
          </a:p>
          <a:p>
            <a:pPr lvl="1"/>
            <a:r>
              <a:rPr lang="en-US" dirty="0"/>
              <a:t>Second, create the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Different from other WRITE commands, because the script (SPT) file must already exist. This file contains sequences of “scenes” separated by PAUSE commands: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1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2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3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2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before that, a word about file size...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3g0b (1.2 MB)   		    Uncompressed/Delivered (MB)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                    	    Page	+Viewer	=        Total	</a:t>
            </a:r>
          </a:p>
          <a:p>
            <a:pPr marL="3657600" lvl="8" indent="0">
              <a:buNone/>
            </a:pPr>
            <a:r>
              <a:rPr lang="en-US" dirty="0"/>
              <a:t>       </a:t>
            </a:r>
          </a:p>
          <a:p>
            <a:r>
              <a:rPr lang="en-US" dirty="0"/>
              <a:t>NGL (RCSB)	1.66/1.02	+3.60/0.80	= 5.26/1.82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r>
              <a:rPr lang="en-US" dirty="0" err="1"/>
              <a:t>LiteMol</a:t>
            </a:r>
            <a:r>
              <a:rPr lang="en-US" dirty="0"/>
              <a:t> (</a:t>
            </a:r>
            <a:r>
              <a:rPr lang="en-US" dirty="0" err="1"/>
              <a:t>PDBe</a:t>
            </a:r>
            <a:r>
              <a:rPr lang="en-US" dirty="0"/>
              <a:t>)	3.25/1.09	+2.08/0.58	= 5.33/1.67 (</a:t>
            </a:r>
            <a:r>
              <a:rPr lang="en-US" dirty="0" err="1"/>
              <a:t>bcif</a:t>
            </a:r>
            <a:r>
              <a:rPr lang="en-US" dirty="0"/>
              <a:t>         0.10)</a:t>
            </a:r>
          </a:p>
          <a:p>
            <a:r>
              <a:rPr lang="en-US" dirty="0" err="1"/>
              <a:t>Molmil</a:t>
            </a:r>
            <a:r>
              <a:rPr lang="en-US" dirty="0"/>
              <a:t> (</a:t>
            </a:r>
            <a:r>
              <a:rPr lang="en-US" dirty="0" err="1"/>
              <a:t>PDBj</a:t>
            </a:r>
            <a:r>
              <a:rPr lang="en-US" dirty="0"/>
              <a:t>)     	1.41/0.66	+3.73/0.65	= 5.14/1.31 (</a:t>
            </a:r>
            <a:r>
              <a:rPr lang="en-US" dirty="0" err="1"/>
              <a:t>mmjson</a:t>
            </a:r>
            <a:r>
              <a:rPr lang="en-US" dirty="0"/>
              <a:t> 0.37)     	</a:t>
            </a:r>
          </a:p>
          <a:p>
            <a:r>
              <a:rPr lang="en-US" dirty="0"/>
              <a:t>JSmol (</a:t>
            </a:r>
            <a:r>
              <a:rPr lang="en-US" dirty="0" err="1"/>
              <a:t>Proteopedia</a:t>
            </a:r>
            <a:r>
              <a:rPr lang="en-US" dirty="0"/>
              <a:t>)	-		-	   5.13/2.32 (pdb.gz    1.20)</a:t>
            </a:r>
          </a:p>
          <a:p>
            <a:r>
              <a:rPr lang="en-US" dirty="0"/>
              <a:t>JSmol (St. Olaf)	1.93/0.58	+0.82/0.35	= 2.75/0.93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8985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1288" cy="477719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WRITE SCENE is based on the idea of </a:t>
            </a:r>
            <a:r>
              <a:rPr lang="en-US" i="1" dirty="0"/>
              <a:t>story-boarding </a:t>
            </a:r>
            <a:r>
              <a:rPr lang="en-US" dirty="0"/>
              <a:t>that can involve distributed tasks</a:t>
            </a:r>
            <a:r>
              <a:rPr lang="en-US" i="1" dirty="0"/>
              <a:t>. Think movie, animation, Disney, DreamWorks. </a:t>
            </a:r>
            <a:r>
              <a:rPr lang="en-US" dirty="0"/>
              <a:t>Think </a:t>
            </a:r>
            <a:r>
              <a:rPr lang="en-US" i="1" dirty="0"/>
              <a:t>teamwork. </a:t>
            </a:r>
            <a:r>
              <a:rPr lang="en-US" dirty="0"/>
              <a:t>Think </a:t>
            </a:r>
            <a:r>
              <a:rPr lang="en-US" i="1" dirty="0"/>
              <a:t>discussion. </a:t>
            </a:r>
            <a:r>
              <a:rPr lang="en-US" dirty="0"/>
              <a:t>Think </a:t>
            </a:r>
            <a:r>
              <a:rPr lang="en-US" i="1" dirty="0"/>
              <a:t>assessible.</a:t>
            </a:r>
          </a:p>
          <a:p>
            <a:r>
              <a:rPr lang="en-US" dirty="0"/>
              <a:t>For example:</a:t>
            </a:r>
            <a:endParaRPr lang="en-US" i="1" dirty="0"/>
          </a:p>
          <a:p>
            <a:pPr lvl="1"/>
            <a:r>
              <a:rPr lang="en-US" dirty="0"/>
              <a:t>TASK: List learning objectives.</a:t>
            </a:r>
          </a:p>
          <a:p>
            <a:pPr lvl="1"/>
            <a:r>
              <a:rPr lang="en-US" dirty="0"/>
              <a:t>TASK: Group the objectives into common elements and sub-elements. </a:t>
            </a:r>
            <a:r>
              <a:rPr lang="en-US" b="1" dirty="0"/>
              <a:t>These are your sections and paragraphs.</a:t>
            </a:r>
          </a:p>
          <a:p>
            <a:pPr lvl="1"/>
            <a:r>
              <a:rPr lang="en-US" dirty="0"/>
              <a:t>TASK: Order objective groups into a sequence. </a:t>
            </a:r>
            <a:r>
              <a:rPr lang="en-US" b="1" dirty="0"/>
              <a:t>This is the your page.</a:t>
            </a:r>
            <a:endParaRPr lang="en-US" dirty="0"/>
          </a:p>
          <a:p>
            <a:pPr lvl="1"/>
            <a:r>
              <a:rPr lang="en-US" dirty="0"/>
              <a:t>TASK: Sketch out a graphic visualization of the illustrations that associate with each. </a:t>
            </a:r>
            <a:r>
              <a:rPr lang="en-US" b="1" dirty="0"/>
              <a:t>These are your scenes.</a:t>
            </a:r>
          </a:p>
          <a:p>
            <a:pPr lvl="1"/>
            <a:r>
              <a:rPr lang="en-US" dirty="0"/>
              <a:t>TASK: Create/propose a special Jmol script that creates each scene. This script has the form:</a:t>
            </a:r>
          </a:p>
          <a:p>
            <a:pPr lvl="1"/>
            <a:endParaRPr lang="en-US" dirty="0"/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1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2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3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6288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1288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TASK: Create/propose a special Jmol script that creates each scene. This script has the form: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1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2</a:t>
            </a:r>
          </a:p>
          <a:p>
            <a:pPr marL="914400" lvl="2" indent="0">
              <a:buNone/>
            </a:pPr>
            <a:r>
              <a:rPr lang="en-US" dirty="0"/>
              <a:t>… scene commands …</a:t>
            </a:r>
          </a:p>
          <a:p>
            <a:pPr marL="914400" lvl="2" indent="0">
              <a:buNone/>
            </a:pPr>
            <a:r>
              <a:rPr lang="en-US" dirty="0"/>
              <a:t>pause scene 3</a:t>
            </a:r>
          </a:p>
          <a:p>
            <a:pPr lvl="1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662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1288" cy="4777194"/>
          </a:xfrm>
        </p:spPr>
        <p:txBody>
          <a:bodyPr>
            <a:normAutofit fontScale="92500"/>
          </a:bodyPr>
          <a:lstStyle/>
          <a:p>
            <a:pPr lvl="1"/>
            <a:r>
              <a:rPr lang="en-US" dirty="0"/>
              <a:t>TASK: Use the WRITE SCENE command to translate the sequence of scenes into a set of PNGJ files. There will be two PNGJ files per scene, each containing an image and script, </a:t>
            </a:r>
            <a:r>
              <a:rPr lang="en-US" i="1" dirty="0"/>
              <a:t>but not all containing the data. </a:t>
            </a:r>
            <a:r>
              <a:rPr lang="en-US" dirty="0"/>
              <a:t>Half are “</a:t>
            </a:r>
            <a:r>
              <a:rPr lang="nn-NO" dirty="0"/>
              <a:t>scene_n.min.png</a:t>
            </a:r>
            <a:r>
              <a:rPr lang="en-US" dirty="0"/>
              <a:t>” and half “</a:t>
            </a:r>
            <a:r>
              <a:rPr lang="nn-NO" dirty="0"/>
              <a:t>scene_n.all.png</a:t>
            </a:r>
            <a:r>
              <a:rPr lang="en-US" dirty="0"/>
              <a:t>”. These could be produced or packaged for upload as a ZIP directory. </a:t>
            </a:r>
          </a:p>
          <a:p>
            <a:pPr lvl="1"/>
            <a:r>
              <a:rPr lang="en-US" dirty="0"/>
              <a:t>The MIN files are what are loaded by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green link</a:t>
            </a:r>
            <a:r>
              <a:rPr lang="en-US" dirty="0"/>
              <a:t>. The script in these files is the full script for the entire set, and it can determine where we are in the “story” and what to do:</a:t>
            </a:r>
          </a:p>
          <a:p>
            <a:pPr marL="1371600" lvl="2" indent="-457200">
              <a:buAutoNum type="alphaLcParenR"/>
            </a:pPr>
            <a:r>
              <a:rPr lang="en-US" dirty="0"/>
              <a:t>Next in sequence: Just run the section of the script we have, because we are continuing from the previous link.</a:t>
            </a:r>
          </a:p>
          <a:p>
            <a:pPr marL="1371600" lvl="2" indent="-457200">
              <a:buAutoNum type="alphaLcParenR"/>
            </a:pPr>
            <a:r>
              <a:rPr lang="en-US" dirty="0"/>
              <a:t>Skip in sequence: Run silently through the skipped “scene frames” that are being skipped, without pauses, then render this scene normally.</a:t>
            </a:r>
          </a:p>
          <a:p>
            <a:pPr marL="1371600" lvl="2" indent="-457200">
              <a:buAutoNum type="alphaLcParenR"/>
            </a:pPr>
            <a:r>
              <a:rPr lang="en-US" dirty="0"/>
              <a:t>Different scene set, or going backward, “key frame” idea – load the “ALL” file for this scene.</a:t>
            </a:r>
          </a:p>
          <a:p>
            <a:pPr lvl="1"/>
            <a:r>
              <a:rPr lang="en-US" dirty="0"/>
              <a:t>Note that one does not work directly with these files. One simply edits the page/section/paragraph script when necessary have to worry about exactly what is in these files, and then recreates them.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4593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1288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Basic workflow:</a:t>
            </a:r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r>
              <a:rPr lang="en-US" dirty="0"/>
              <a:t>Create objectives, scenes, and page text. </a:t>
            </a:r>
          </a:p>
          <a:p>
            <a:pPr marL="1371600" lvl="2" indent="-457200">
              <a:buAutoNum type="arabicParenR"/>
            </a:pPr>
            <a:r>
              <a:rPr lang="en-US" dirty="0"/>
              <a:t>Use Jmol to create a single ZIP file containing the scenes and master script.</a:t>
            </a:r>
          </a:p>
          <a:p>
            <a:pPr marL="1371600" lvl="2" indent="-457200">
              <a:buAutoNum type="arabicParenR"/>
            </a:pPr>
            <a:r>
              <a:rPr lang="en-US" dirty="0"/>
              <a:t>Upload the ZIP file to </a:t>
            </a:r>
            <a:r>
              <a:rPr lang="en-US" dirty="0" err="1"/>
              <a:t>Proteopedia</a:t>
            </a:r>
            <a:r>
              <a:rPr lang="en-US" dirty="0"/>
              <a:t>.</a:t>
            </a:r>
          </a:p>
          <a:p>
            <a:pPr marL="1371600" lvl="2" indent="-457200">
              <a:buAutoNum type="arabicParenR"/>
            </a:pPr>
            <a:r>
              <a:rPr lang="en-US" dirty="0"/>
              <a:t>Create the page, linking text to scenes. (Maybe part of 2 or 3?)</a:t>
            </a:r>
          </a:p>
          <a:p>
            <a:pPr marL="1371600" lvl="2" indent="-457200">
              <a:buAutoNum type="arabicParenR"/>
            </a:pPr>
            <a:r>
              <a:rPr lang="en-US" dirty="0"/>
              <a:t>To edit, edit the master script and go back to Step 2.</a:t>
            </a:r>
          </a:p>
          <a:p>
            <a:pPr marL="1371600" lvl="2" indent="-457200">
              <a:buAutoNum type="arabicParenR"/>
            </a:pP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Like I said, this proposal represents a significant paradigm shift – or at least a significantly new </a:t>
            </a:r>
            <a:r>
              <a:rPr lang="en-US" i="1" dirty="0"/>
              <a:t>option</a:t>
            </a:r>
            <a:r>
              <a:rPr lang="en-US" dirty="0"/>
              <a:t> for page creation.</a:t>
            </a:r>
          </a:p>
          <a:p>
            <a:pPr marL="914400" lvl="2" indent="0">
              <a:buNone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6735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Relatively new/underutilized 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Structure Validation</a:t>
            </a:r>
          </a:p>
          <a:p>
            <a:pPr lvl="1"/>
            <a:r>
              <a:rPr lang="en-US" dirty="0"/>
              <a:t>Straightness</a:t>
            </a:r>
          </a:p>
          <a:p>
            <a:pPr lvl="1"/>
            <a:r>
              <a:rPr lang="en-US" dirty="0"/>
              <a:t>LOAD /</a:t>
            </a:r>
            <a:r>
              <a:rPr lang="en-US" dirty="0" err="1"/>
              <a:t>val</a:t>
            </a:r>
            <a:endParaRPr lang="en-US" dirty="0"/>
          </a:p>
          <a:p>
            <a:r>
              <a:rPr lang="en-US" dirty="0"/>
              <a:t>More Annotations: </a:t>
            </a:r>
          </a:p>
          <a:p>
            <a:pPr lvl="1"/>
            <a:r>
              <a:rPr lang="en-US" dirty="0"/>
              <a:t>LOAD /DOM   -- domains</a:t>
            </a:r>
          </a:p>
          <a:p>
            <a:pPr lvl="1"/>
            <a:r>
              <a:rPr lang="en-US" dirty="0"/>
              <a:t>LOAD /DSSR   -- nucleic acid secondary structure</a:t>
            </a:r>
          </a:p>
          <a:p>
            <a:r>
              <a:rPr lang="en-US" dirty="0"/>
              <a:t>Surfaces</a:t>
            </a:r>
          </a:p>
          <a:p>
            <a:pPr lvl="1"/>
            <a:r>
              <a:rPr lang="en-US" dirty="0"/>
              <a:t>Surface slabbing</a:t>
            </a:r>
          </a:p>
          <a:p>
            <a:pPr lvl="1"/>
            <a:r>
              <a:rPr lang="en-US" dirty="0"/>
              <a:t>Contact</a:t>
            </a:r>
          </a:p>
          <a:p>
            <a:r>
              <a:rPr lang="en-US" dirty="0"/>
              <a:t>Writing files</a:t>
            </a:r>
          </a:p>
          <a:p>
            <a:pPr lvl="1"/>
            <a:r>
              <a:rPr lang="en-US" dirty="0"/>
              <a:t>write “xxx.PNG” as PNGJ</a:t>
            </a:r>
          </a:p>
          <a:p>
            <a:pPr lvl="1"/>
            <a:r>
              <a:rPr lang="en-US" dirty="0"/>
              <a:t>write ISOSURFACE </a:t>
            </a:r>
            <a:r>
              <a:rPr lang="en-US" dirty="0" err="1"/>
              <a:t>xxxx</a:t>
            </a:r>
            <a:r>
              <a:rPr lang="en-US" dirty="0"/>
              <a:t>. JVXL – fast delivery and construction of surfaces </a:t>
            </a:r>
          </a:p>
          <a:p>
            <a:pPr lvl="1"/>
            <a:r>
              <a:rPr lang="en-US" dirty="0"/>
              <a:t>write “cache://…”</a:t>
            </a:r>
          </a:p>
          <a:p>
            <a:pPr lvl="1"/>
            <a:r>
              <a:rPr lang="en-US" dirty="0"/>
              <a:t>write SCENE</a:t>
            </a:r>
          </a:p>
          <a:p>
            <a:pPr lvl="1"/>
            <a:endParaRPr lang="en-US" b="1" dirty="0"/>
          </a:p>
          <a:p>
            <a:r>
              <a:rPr lang="en-US" b="1" dirty="0" err="1"/>
              <a:t>Misc</a:t>
            </a:r>
            <a:endParaRPr lang="en-US" b="1" dirty="0"/>
          </a:p>
          <a:p>
            <a:pPr lvl="1"/>
            <a:r>
              <a:rPr lang="en-US" dirty="0" err="1"/>
              <a:t>PyMOL</a:t>
            </a:r>
            <a:r>
              <a:rPr lang="en-US" dirty="0"/>
              <a:t> session file (.</a:t>
            </a:r>
            <a:r>
              <a:rPr lang="en-US" dirty="0" err="1"/>
              <a:t>pse</a:t>
            </a:r>
            <a:r>
              <a:rPr lang="en-US" dirty="0"/>
              <a:t>) reader</a:t>
            </a:r>
          </a:p>
          <a:p>
            <a:pPr lvl="1"/>
            <a:r>
              <a:rPr lang="en-US" dirty="0"/>
              <a:t>Coarse-graining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0670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Magic of JSmol – Java2Script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7102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The success of Jmol as JSmol relies on open-source “Java2Script” technology developed primarily by Zhou </a:t>
            </a:r>
            <a:r>
              <a:rPr lang="en-US" dirty="0" err="1"/>
              <a:t>Renjian</a:t>
            </a:r>
            <a:r>
              <a:rPr lang="en-US" dirty="0"/>
              <a:t>, in China, in the early 2000s. </a:t>
            </a:r>
          </a:p>
          <a:p>
            <a:pPr lvl="1"/>
            <a:r>
              <a:rPr lang="en-US" dirty="0"/>
              <a:t>Java2Script is an “Eclipse Plugin”, operating in a very common programming environment – same as used in Jmol for at least the last 15 years. </a:t>
            </a:r>
          </a:p>
          <a:p>
            <a:pPr lvl="1"/>
            <a:r>
              <a:rPr lang="en-US" dirty="0"/>
              <a:t>The basic idea is:</a:t>
            </a:r>
          </a:p>
          <a:p>
            <a:pPr marL="1371600" lvl="2" indent="-457200">
              <a:buAutoNum type="arabicParenR"/>
            </a:pPr>
            <a:r>
              <a:rPr lang="en-US" dirty="0"/>
              <a:t>Write and test code in Java. </a:t>
            </a:r>
          </a:p>
          <a:p>
            <a:pPr marL="1371600" lvl="2" indent="-457200">
              <a:buAutoNum type="arabicParenR"/>
            </a:pPr>
            <a:r>
              <a:rPr lang="en-US" dirty="0"/>
              <a:t>Press a few buttons to create the runnable </a:t>
            </a:r>
            <a:r>
              <a:rPr lang="en-US" i="1" dirty="0"/>
              <a:t>Java and JavaScript code simultaneously.</a:t>
            </a:r>
          </a:p>
          <a:p>
            <a:pPr marL="1371600" lvl="2" indent="-457200">
              <a:buAutoNum type="arabicParenR"/>
            </a:pPr>
            <a:r>
              <a:rPr lang="en-US" dirty="0"/>
              <a:t>Test in JavaScript in an HTML page.</a:t>
            </a:r>
          </a:p>
          <a:p>
            <a:pPr marL="1371600" lvl="2" indent="-457200">
              <a:buAutoNum type="arabicParenR"/>
            </a:pPr>
            <a:r>
              <a:rPr lang="en-US" dirty="0"/>
              <a:t>Iterate until satisfied.</a:t>
            </a:r>
          </a:p>
          <a:p>
            <a:pPr marL="1371600" lvl="2" indent="-457200">
              <a:buAutoNum type="arabicParenR"/>
            </a:pPr>
            <a:r>
              <a:rPr lang="en-US" dirty="0"/>
              <a:t>Release. (This process creates highly compressed JavaScript and packages code in chunks.)</a:t>
            </a:r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4204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Jmol – </a:t>
            </a:r>
            <a:r>
              <a:rPr lang="en-US" dirty="0" err="1"/>
              <a:t>SwingJS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7102" cy="4777194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/>
              <a:t>Obviously this works for Jmol. During the fall of 2015, Bob decided it was time to look further. Could we extend this idea to other Java applets. Project name: </a:t>
            </a:r>
            <a:r>
              <a:rPr lang="en-US" dirty="0" err="1"/>
              <a:t>SwingJS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Summer of 2016: Two undergrads worked in collaboration with Zhou </a:t>
            </a:r>
            <a:r>
              <a:rPr lang="en-US" dirty="0" err="1"/>
              <a:t>Renjian</a:t>
            </a:r>
            <a:r>
              <a:rPr lang="en-US" dirty="0"/>
              <a:t> (China) and Udo </a:t>
            </a:r>
            <a:r>
              <a:rPr lang="en-US" dirty="0" err="1"/>
              <a:t>Borkowsky</a:t>
            </a:r>
            <a:r>
              <a:rPr lang="en-US" dirty="0"/>
              <a:t> (Germany) and generate several applets with reasonable success, but with a lot of required manual intervention.</a:t>
            </a:r>
          </a:p>
          <a:p>
            <a:pPr lvl="1"/>
            <a:r>
              <a:rPr lang="en-US" dirty="0"/>
              <a:t>Fall of 2016: Physics applet developer Paul </a:t>
            </a:r>
            <a:r>
              <a:rPr lang="en-US" dirty="0" err="1"/>
              <a:t>Falstad</a:t>
            </a:r>
            <a:r>
              <a:rPr lang="en-US" dirty="0"/>
              <a:t> comes on board and converts about 30 physics applets. Bob does the same for a series of </a:t>
            </a:r>
            <a:r>
              <a:rPr lang="en-US" dirty="0" err="1"/>
              <a:t>PhET</a:t>
            </a:r>
            <a:r>
              <a:rPr lang="en-US" dirty="0"/>
              <a:t> “Gas Simulation” applets. </a:t>
            </a:r>
          </a:p>
          <a:p>
            <a:pPr lvl="1"/>
            <a:r>
              <a:rPr lang="en-US" dirty="0"/>
              <a:t>Summer of 2017: Three undergraduates and Bob work to refine the method. Zhou </a:t>
            </a:r>
            <a:r>
              <a:rPr lang="en-US" dirty="0" err="1"/>
              <a:t>Renjian</a:t>
            </a:r>
            <a:r>
              <a:rPr lang="en-US" dirty="0"/>
              <a:t> bows out, giving responsibility for the Java2Script “</a:t>
            </a:r>
            <a:r>
              <a:rPr lang="en-US" dirty="0" err="1"/>
              <a:t>transpiler</a:t>
            </a:r>
            <a:r>
              <a:rPr lang="en-US" dirty="0"/>
              <a:t>” for development. </a:t>
            </a:r>
          </a:p>
          <a:p>
            <a:pPr lvl="1"/>
            <a:r>
              <a:rPr lang="en-US" dirty="0"/>
              <a:t>Fall of 2017: Bob rewrites the Java2Script </a:t>
            </a:r>
            <a:r>
              <a:rPr lang="en-US" dirty="0" err="1"/>
              <a:t>transpiler</a:t>
            </a:r>
            <a:r>
              <a:rPr lang="en-US" dirty="0"/>
              <a:t>, making the process for Java-to-JavaScript totally automatic and essentially real-time. </a:t>
            </a:r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6756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Jmol – </a:t>
            </a:r>
            <a:r>
              <a:rPr lang="en-US" dirty="0" err="1"/>
              <a:t>SwingJS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7102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December 2017: Bob converts VARNA RNA secondary structure drawing applet.</a:t>
            </a:r>
          </a:p>
          <a:p>
            <a:pPr lvl="1"/>
            <a:r>
              <a:rPr lang="en-US" i="1" dirty="0"/>
              <a:t>No special code was necessary </a:t>
            </a:r>
            <a:r>
              <a:rPr lang="en-US" dirty="0"/>
              <a:t>other than a bit of rewriting of code to mimic the multi-threaded environment of Java in the single-threaded environment of JavaScript. Both Java and JavaScript versions of VARNA are functionally identical.</a:t>
            </a:r>
          </a:p>
          <a:p>
            <a:pPr lvl="1"/>
            <a:endParaRPr lang="en-US" i="1" dirty="0"/>
          </a:p>
          <a:p>
            <a:pPr lvl="1"/>
            <a:endParaRPr lang="en-US" i="1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98F21-2C33-4BA5-9B57-CC54F5C18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690" y="3373116"/>
            <a:ext cx="9144000" cy="30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1588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Jmol – </a:t>
            </a:r>
            <a:r>
              <a:rPr lang="en-US" dirty="0" err="1"/>
              <a:t>SwingJS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18053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One catch: JSmol is not compatible with </a:t>
            </a:r>
            <a:r>
              <a:rPr lang="en-US" dirty="0" err="1"/>
              <a:t>SwingJS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Plan: Bob will convert Jmol to </a:t>
            </a:r>
            <a:r>
              <a:rPr lang="en-US" dirty="0" err="1"/>
              <a:t>SwingJS</a:t>
            </a:r>
            <a:r>
              <a:rPr lang="en-US" dirty="0"/>
              <a:t> this coming spring of 2018.</a:t>
            </a:r>
          </a:p>
          <a:p>
            <a:pPr lvl="1"/>
            <a:r>
              <a:rPr lang="en-US" dirty="0"/>
              <a:t>Plan: Bob will convert </a:t>
            </a:r>
            <a:r>
              <a:rPr lang="en-US" dirty="0" err="1"/>
              <a:t>Jalview</a:t>
            </a:r>
            <a:r>
              <a:rPr lang="en-US" dirty="0"/>
              <a:t> and connect Jmol, </a:t>
            </a:r>
            <a:r>
              <a:rPr lang="en-US" dirty="0" err="1"/>
              <a:t>Jalview</a:t>
            </a:r>
            <a:r>
              <a:rPr lang="en-US" dirty="0"/>
              <a:t>, and VARNA summer of 2018.	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8F67F-0DE7-4BEC-9A7C-157071220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253" y="2180456"/>
            <a:ext cx="7561342" cy="44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069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Jmol – </a:t>
            </a:r>
            <a:r>
              <a:rPr lang="en-US" dirty="0" err="1"/>
              <a:t>SwingJS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50347" cy="477719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Continuing plan: </a:t>
            </a:r>
          </a:p>
          <a:p>
            <a:pPr lvl="2"/>
            <a:r>
              <a:rPr lang="en-US" dirty="0"/>
              <a:t>Add more biomolecular-related applets to the </a:t>
            </a:r>
            <a:r>
              <a:rPr lang="en-US" dirty="0" err="1"/>
              <a:t>SwingJS</a:t>
            </a:r>
            <a:r>
              <a:rPr lang="en-US" dirty="0"/>
              <a:t> fold.</a:t>
            </a:r>
          </a:p>
          <a:p>
            <a:pPr lvl="2"/>
            <a:r>
              <a:rPr lang="en-US" dirty="0"/>
              <a:t>Add </a:t>
            </a:r>
            <a:r>
              <a:rPr lang="en-US" i="1" dirty="0"/>
              <a:t>Java Applications </a:t>
            </a:r>
            <a:r>
              <a:rPr lang="en-US" dirty="0"/>
              <a:t>as well. So, for example, the Jmol </a:t>
            </a:r>
            <a:r>
              <a:rPr lang="en-US" i="1" dirty="0"/>
              <a:t>application </a:t>
            </a:r>
            <a:r>
              <a:rPr lang="en-US" dirty="0"/>
              <a:t>could now be run  from a web page. There is no particular need for the distinction between “applet” and “application” anymore.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61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before that, a word about file size...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3g0b (1.2 MB)   		    Uncompressed/Delivered (MB)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                    	    Page	+Viewer	=        Total	</a:t>
            </a:r>
          </a:p>
          <a:p>
            <a:pPr marL="3657600" lvl="8" indent="0">
              <a:buNone/>
            </a:pPr>
            <a:r>
              <a:rPr lang="en-US" dirty="0"/>
              <a:t>       </a:t>
            </a:r>
          </a:p>
          <a:p>
            <a:r>
              <a:rPr lang="en-US" dirty="0"/>
              <a:t>NGL (RCSB)	1.66/1.02	+3.60/0.80	= 5.26/1.82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r>
              <a:rPr lang="en-US" dirty="0" err="1"/>
              <a:t>LiteMol</a:t>
            </a:r>
            <a:r>
              <a:rPr lang="en-US" dirty="0"/>
              <a:t> (</a:t>
            </a:r>
            <a:r>
              <a:rPr lang="en-US" dirty="0" err="1">
                <a:solidFill>
                  <a:srgbClr val="FF0000"/>
                </a:solidFill>
              </a:rPr>
              <a:t>PDBe</a:t>
            </a:r>
            <a:r>
              <a:rPr lang="en-US" dirty="0"/>
              <a:t>)	3.25/1.09	+2.08/0.58	= 5.33/1.67 (</a:t>
            </a:r>
            <a:r>
              <a:rPr lang="en-US" dirty="0" err="1">
                <a:solidFill>
                  <a:srgbClr val="FF0000"/>
                </a:solidFill>
              </a:rPr>
              <a:t>bcif</a:t>
            </a:r>
            <a:r>
              <a:rPr lang="en-US" dirty="0">
                <a:solidFill>
                  <a:srgbClr val="FF0000"/>
                </a:solidFill>
              </a:rPr>
              <a:t>         0.10</a:t>
            </a:r>
            <a:r>
              <a:rPr lang="en-US" dirty="0"/>
              <a:t>)</a:t>
            </a:r>
          </a:p>
          <a:p>
            <a:r>
              <a:rPr lang="en-US" dirty="0" err="1"/>
              <a:t>Molmil</a:t>
            </a:r>
            <a:r>
              <a:rPr lang="en-US" dirty="0"/>
              <a:t> (</a:t>
            </a:r>
            <a:r>
              <a:rPr lang="en-US" dirty="0" err="1"/>
              <a:t>PDBj</a:t>
            </a:r>
            <a:r>
              <a:rPr lang="en-US" dirty="0"/>
              <a:t>)     	1.41/0.66	+3.73/0.65	= 5.14/1.31 (</a:t>
            </a:r>
            <a:r>
              <a:rPr lang="en-US" dirty="0" err="1"/>
              <a:t>mmjson</a:t>
            </a:r>
            <a:r>
              <a:rPr lang="en-US" dirty="0"/>
              <a:t> 0.37)     	</a:t>
            </a:r>
          </a:p>
          <a:p>
            <a:r>
              <a:rPr lang="en-US" dirty="0"/>
              <a:t>JSmol (</a:t>
            </a:r>
            <a:r>
              <a:rPr lang="en-US" dirty="0" err="1"/>
              <a:t>Proteopedia</a:t>
            </a:r>
            <a:r>
              <a:rPr lang="en-US" dirty="0"/>
              <a:t>)	-		-	   5.13/2.32 (pdb.gz    1.20)</a:t>
            </a:r>
          </a:p>
          <a:p>
            <a:r>
              <a:rPr lang="en-US" dirty="0"/>
              <a:t>JSmol (St. Olaf)	1.93/0.58	+0.82/0.35	= 2.75/0.93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0559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B03-2A23-4C2D-993E-55AD7103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Bob’s Latest Project –  </a:t>
            </a:r>
            <a:r>
              <a:rPr lang="en-US" i="1" dirty="0"/>
              <a:t>Mi</a:t>
            </a:r>
            <a:r>
              <a:rPr lang="en-US" dirty="0"/>
              <a:t> Jmol </a:t>
            </a:r>
            <a:r>
              <a:rPr lang="en-US" i="1" dirty="0" err="1"/>
              <a:t>desenchufado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74D0D-EA7C-46EB-A7A9-BA2171D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8733" cy="4777194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/>
              <a:t>Goal is to collect a large number of JSmol applications on a flash drive. </a:t>
            </a:r>
          </a:p>
          <a:p>
            <a:pPr lvl="1"/>
            <a:r>
              <a:rPr lang="en-US" dirty="0"/>
              <a:t>Freedom to extract additional pages from the web in PNGJ format. </a:t>
            </a:r>
          </a:p>
          <a:p>
            <a:pPr lvl="1"/>
            <a:r>
              <a:rPr lang="en-US" dirty="0"/>
              <a:t>Drop-and-Discuss for classrooms where internet access is absent or unreliable.</a:t>
            </a:r>
          </a:p>
          <a:p>
            <a:pPr lvl="1"/>
            <a:r>
              <a:rPr lang="en-US" dirty="0"/>
              <a:t>Develop Spanish-language versions for undergraduates.</a:t>
            </a:r>
          </a:p>
          <a:p>
            <a:pPr lvl="1"/>
            <a:r>
              <a:rPr lang="en-US" dirty="0"/>
              <a:t>Collaboration between St. Olaf College (Minnesota, USA) and </a:t>
            </a:r>
            <a:r>
              <a:rPr lang="en-US" dirty="0" err="1"/>
              <a:t>Universi</a:t>
            </a:r>
            <a:r>
              <a:rPr lang="es-ES" dirty="0"/>
              <a:t>dad Mayor de San Simón </a:t>
            </a:r>
            <a:r>
              <a:rPr lang="en-US" dirty="0"/>
              <a:t>(Cochabamba, Bolivia).</a:t>
            </a:r>
          </a:p>
          <a:p>
            <a:pPr lvl="1"/>
            <a:r>
              <a:rPr lang="en-US" dirty="0"/>
              <a:t>Funding?? Still looking.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i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marL="1371600" lvl="2" indent="-457200">
              <a:buAutoNum type="arabicParenR"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54D553-FA9B-49D5-90E3-2B19C8AA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280357"/>
            <a:ext cx="5943600" cy="334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91248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B884F-D147-4F18-8FF1-389741477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D7C56-F67B-4B8F-A8F3-01FAE8C6E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24F14-6269-4B42-BC0E-0F7732A0F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825" y="230539"/>
            <a:ext cx="813435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9689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B884F-D147-4F18-8FF1-389741477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D7C56-F67B-4B8F-A8F3-01FAE8C6E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24F14-6269-4B42-BC0E-0F7732A0F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819" y="489304"/>
            <a:ext cx="8134350" cy="6848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16FB7A-9553-4B14-A516-2096D8F65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012" y="3705225"/>
            <a:ext cx="8181975" cy="3152775"/>
          </a:xfrm>
          <a:prstGeom prst="rect">
            <a:avLst/>
          </a:prstGeom>
          <a:solidFill>
            <a:srgbClr val="FFFF00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0D26D7-1B3A-491F-9F47-4B5CF59DD4E6}"/>
              </a:ext>
            </a:extLst>
          </p:cNvPr>
          <p:cNvSpPr/>
          <p:nvPr/>
        </p:nvSpPr>
        <p:spPr>
          <a:xfrm>
            <a:off x="2016831" y="4357511"/>
            <a:ext cx="8134350" cy="73377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205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>
            <a:extLst>
              <a:ext uri="{FF2B5EF4-FFF2-40B4-BE49-F238E27FC236}">
                <a16:creationId xmlns:a16="http://schemas.microsoft.com/office/drawing/2014/main" id="{0AE44658-0043-4F92-9136-5B7B9AFC22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524001"/>
            <a:ext cx="84582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/>
              <a:t>Jmol reads 60+ file model file formats, including PyMOL PSE</a:t>
            </a:r>
          </a:p>
        </p:txBody>
      </p:sp>
      <p:pic>
        <p:nvPicPr>
          <p:cNvPr id="9219" name="Picture 1">
            <a:extLst>
              <a:ext uri="{FF2B5EF4-FFF2-40B4-BE49-F238E27FC236}">
                <a16:creationId xmlns:a16="http://schemas.microsoft.com/office/drawing/2014/main" id="{B208BD97-79C9-413E-8193-B990CFB55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050" y="2057401"/>
            <a:ext cx="8921750" cy="381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2">
            <a:extLst>
              <a:ext uri="{FF2B5EF4-FFF2-40B4-BE49-F238E27FC236}">
                <a16:creationId xmlns:a16="http://schemas.microsoft.com/office/drawing/2014/main" id="{30B29B2F-F0DB-45A0-877D-E5A5689CFD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400800"/>
            <a:ext cx="6464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Jaim Prilusky   http://ispcsrv.weizmann.ac.il/a2jmolb/browse</a:t>
            </a:r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C84CDB59-AAC9-41D8-8C9B-D9B870347C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9474473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>
            <a:extLst>
              <a:ext uri="{FF2B5EF4-FFF2-40B4-BE49-F238E27FC236}">
                <a16:creationId xmlns:a16="http://schemas.microsoft.com/office/drawing/2014/main" id="{0AE44658-0043-4F92-9136-5B7B9AFC22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524001"/>
            <a:ext cx="84582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/>
              <a:t>Jmol reads 60+ file model file formats, including </a:t>
            </a:r>
            <a:r>
              <a:rPr lang="en-US" altLang="en-US" sz="2400" dirty="0" err="1"/>
              <a:t>PyMOL</a:t>
            </a:r>
            <a:r>
              <a:rPr lang="en-US" altLang="en-US" sz="2400" dirty="0"/>
              <a:t> PSE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Generally-used rendering – not complete</a:t>
            </a:r>
          </a:p>
          <a:p>
            <a:pPr eaLnBrk="1" hangingPunct="1">
              <a:buFontTx/>
              <a:buNone/>
            </a:pPr>
            <a:r>
              <a:rPr lang="en-US" altLang="en-US" sz="2400" dirty="0"/>
              <a:t>Includes animation</a:t>
            </a:r>
          </a:p>
          <a:p>
            <a:pPr eaLnBrk="1" hangingPunct="1">
              <a:buFontTx/>
              <a:buNone/>
            </a:pPr>
            <a:r>
              <a:rPr lang="en-US" altLang="en-US" sz="2400" dirty="0"/>
              <a:t>Not particularly efficient (</a:t>
            </a:r>
            <a:r>
              <a:rPr lang="en-US" altLang="en-US" sz="2400" dirty="0" err="1"/>
              <a:t>pse</a:t>
            </a:r>
            <a:r>
              <a:rPr lang="en-US" altLang="en-US" sz="2400" dirty="0"/>
              <a:t> files involve much duplication)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C84CDB59-AAC9-41D8-8C9B-D9B870347C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649350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0E149AE4-C1BB-420C-ABA9-F0C1A2DE12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Course-Graining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AF43A4FD-D478-426B-B066-204C03ED51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3125" y="1966912"/>
            <a:ext cx="5334000" cy="4525963"/>
          </a:xfrm>
        </p:spPr>
        <p:txBody>
          <a:bodyPr/>
          <a:lstStyle/>
          <a:p>
            <a:pPr>
              <a:buNone/>
            </a:pPr>
            <a:r>
              <a:rPr lang="en-US" altLang="en-US" sz="2400" dirty="0"/>
              <a:t>load =1auy.mmtf filter "biomolecule 1;</a:t>
            </a:r>
            <a:r>
              <a:rPr lang="en-US" altLang="en-US" sz="2400" b="1" dirty="0"/>
              <a:t>*.</a:t>
            </a:r>
            <a:r>
              <a:rPr lang="en-US" altLang="en-US" sz="2400" b="1" dirty="0" err="1"/>
              <a:t>CA</a:t>
            </a:r>
            <a:r>
              <a:rPr lang="en-US" altLang="en-US" sz="2400" dirty="0" err="1"/>
              <a:t>";backbone</a:t>
            </a:r>
            <a:r>
              <a:rPr lang="en-US" altLang="en-US" sz="2400" dirty="0"/>
              <a:t> 0.5; color chain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   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FC6E1F-FBB5-4033-AF1B-7317C9CBB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621" y="1161520"/>
            <a:ext cx="3908941" cy="385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1792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0E149AE4-C1BB-420C-ABA9-F0C1A2DE12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Course-Graining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AF43A4FD-D478-426B-B066-204C03ED51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3125" y="1966912"/>
            <a:ext cx="5334000" cy="4525963"/>
          </a:xfrm>
        </p:spPr>
        <p:txBody>
          <a:bodyPr/>
          <a:lstStyle/>
          <a:p>
            <a:pPr>
              <a:buNone/>
            </a:pPr>
            <a:r>
              <a:rPr lang="en-US" altLang="en-US" sz="2400" dirty="0"/>
              <a:t>load =1auy.mmtf filter "biomolecule 1;</a:t>
            </a:r>
            <a:r>
              <a:rPr lang="en-US" altLang="en-US" sz="2400" b="1" dirty="0"/>
              <a:t>bychain</a:t>
            </a:r>
            <a:r>
              <a:rPr lang="en-US" altLang="en-US" sz="2400" dirty="0"/>
              <a:t>";spacefill 30.0;color chain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r>
              <a:rPr lang="en-US" altLang="en-US" sz="2400" dirty="0"/>
              <a:t>   </a:t>
            </a:r>
          </a:p>
          <a:p>
            <a:pPr eaLnBrk="1" hangingPunct="1">
              <a:buFontTx/>
              <a:buNone/>
            </a:pPr>
            <a:endParaRPr lang="en-US" alt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C46BA3-8637-4D70-BB2D-79B91303B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621" y="1161520"/>
            <a:ext cx="3908941" cy="385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6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3C2BC-0035-4AD2-B895-E5D10AB4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before that, a word about file size...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3D0-E8CD-49F4-9A6D-FE1EFF4B4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3g0b (1.2 MB)   		    Uncompressed/Delivered (MB)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                    	    Page	+Viewer	=        Total	</a:t>
            </a:r>
          </a:p>
          <a:p>
            <a:pPr marL="3657600" lvl="8" indent="0">
              <a:buNone/>
            </a:pPr>
            <a:r>
              <a:rPr lang="en-US" dirty="0"/>
              <a:t>       </a:t>
            </a:r>
          </a:p>
          <a:p>
            <a:r>
              <a:rPr lang="en-US" dirty="0"/>
              <a:t>NGL (RCSB)	1.66/1.02	+3.60/0.80	= 5.26/1.82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r>
              <a:rPr lang="en-US" dirty="0" err="1"/>
              <a:t>LiteMol</a:t>
            </a:r>
            <a:r>
              <a:rPr lang="en-US" dirty="0"/>
              <a:t> (EBI)	3.25/1.09	+2.08/0.58	= 5.33/1.67 (</a:t>
            </a:r>
            <a:r>
              <a:rPr lang="en-US" dirty="0" err="1"/>
              <a:t>bcif</a:t>
            </a:r>
            <a:r>
              <a:rPr lang="en-US" dirty="0"/>
              <a:t>         0.10)</a:t>
            </a:r>
          </a:p>
          <a:p>
            <a:r>
              <a:rPr lang="en-US" dirty="0" err="1"/>
              <a:t>Molmil</a:t>
            </a:r>
            <a:r>
              <a:rPr lang="en-US" dirty="0"/>
              <a:t> (</a:t>
            </a:r>
            <a:r>
              <a:rPr lang="en-US" dirty="0" err="1"/>
              <a:t>PDBj</a:t>
            </a:r>
            <a:r>
              <a:rPr lang="en-US" dirty="0"/>
              <a:t>)     	1.41/0.66	+3.73/0.65	= 5.14/1.31 (</a:t>
            </a:r>
            <a:r>
              <a:rPr lang="en-US" dirty="0" err="1"/>
              <a:t>mmjson</a:t>
            </a:r>
            <a:r>
              <a:rPr lang="en-US" dirty="0"/>
              <a:t> 0.37)     	</a:t>
            </a:r>
          </a:p>
          <a:p>
            <a:r>
              <a:rPr lang="en-US" dirty="0"/>
              <a:t>JSmol (</a:t>
            </a:r>
            <a:r>
              <a:rPr lang="en-US" dirty="0" err="1"/>
              <a:t>Proteopedia</a:t>
            </a:r>
            <a:r>
              <a:rPr lang="en-US" dirty="0"/>
              <a:t>)	-		-	   5.13/2.32 (pdb.gz    1.20)</a:t>
            </a:r>
          </a:p>
          <a:p>
            <a:r>
              <a:rPr lang="en-US" dirty="0">
                <a:solidFill>
                  <a:srgbClr val="FF0000"/>
                </a:solidFill>
              </a:rPr>
              <a:t>JSmol</a:t>
            </a:r>
            <a:r>
              <a:rPr lang="en-US" dirty="0"/>
              <a:t> (St. Olaf)	1.93/0.58	+0.82/0.35	= 2.75/</a:t>
            </a:r>
            <a:r>
              <a:rPr lang="en-US" dirty="0">
                <a:solidFill>
                  <a:srgbClr val="FF0000"/>
                </a:solidFill>
              </a:rPr>
              <a:t>0.93</a:t>
            </a:r>
            <a:r>
              <a:rPr lang="en-US" dirty="0"/>
              <a:t> (</a:t>
            </a:r>
            <a:r>
              <a:rPr lang="en-US" dirty="0" err="1"/>
              <a:t>mmtf</a:t>
            </a:r>
            <a:r>
              <a:rPr lang="en-US" dirty="0"/>
              <a:t>      0.19)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733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4086</Words>
  <Application>Microsoft Office PowerPoint</Application>
  <PresentationFormat>Widescreen</PresentationFormat>
  <Paragraphs>714</Paragraphs>
  <Slides>86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1" baseType="lpstr">
      <vt:lpstr>Arial</vt:lpstr>
      <vt:lpstr>Calibri</vt:lpstr>
      <vt:lpstr>Calibri Light</vt:lpstr>
      <vt:lpstr>Palatino Linotype</vt:lpstr>
      <vt:lpstr>Office Theme</vt:lpstr>
      <vt:lpstr>What’s new in Jmol for Proteopedia</vt:lpstr>
      <vt:lpstr>Relatively new/underutilized features:</vt:lpstr>
      <vt:lpstr>PowerPoint Presentation</vt:lpstr>
      <vt:lpstr>PowerPoint Presentation</vt:lpstr>
      <vt:lpstr>PowerPoint Presentation</vt:lpstr>
      <vt:lpstr>PowerPoint Presentation</vt:lpstr>
      <vt:lpstr>But before that, a word about file size...</vt:lpstr>
      <vt:lpstr>But before that, a word about file size...</vt:lpstr>
      <vt:lpstr>But before that, a word about file size...</vt:lpstr>
      <vt:lpstr>But before that, a word about file size...</vt:lpstr>
      <vt:lpstr>Relatively new/underutilized features:</vt:lpstr>
      <vt:lpstr>Straightness (1d66)</vt:lpstr>
      <vt:lpstr>Straightness (1d66)</vt:lpstr>
      <vt:lpstr>Straightness (1d66)</vt:lpstr>
      <vt:lpstr>Straightness (1d66)</vt:lpstr>
      <vt:lpstr>Straightness (1d66)</vt:lpstr>
      <vt:lpstr>Straightness (1d66)</vt:lpstr>
      <vt:lpstr>Annotations – structure validation</vt:lpstr>
      <vt:lpstr>Annotations – structure validation</vt:lpstr>
      <vt:lpstr>Annotations – structure validation</vt:lpstr>
      <vt:lpstr>Annotations – structure validation</vt:lpstr>
      <vt:lpstr>Annotations</vt:lpstr>
      <vt:lpstr>Annotations</vt:lpstr>
      <vt:lpstr>Annotations</vt:lpstr>
      <vt:lpstr>Structure Validation     load =1d66/val </vt:lpstr>
      <vt:lpstr>Structure Validation     load =1d66/val </vt:lpstr>
      <vt:lpstr>Structure Validation     load =1d66/val </vt:lpstr>
      <vt:lpstr>Structure Validation     load =1d66/val </vt:lpstr>
      <vt:lpstr>Structure Validation     load =1d66/val </vt:lpstr>
      <vt:lpstr>Structure Validation     load =1d66/val </vt:lpstr>
      <vt:lpstr>Structure Validation     load =1d66/val </vt:lpstr>
      <vt:lpstr>Relatively new/underutilized features:</vt:lpstr>
      <vt:lpstr>Annotations - Domains</vt:lpstr>
      <vt:lpstr>Annotations - Domains</vt:lpstr>
      <vt:lpstr>Annotations - Domains</vt:lpstr>
      <vt:lpstr>Annotations - Domains</vt:lpstr>
      <vt:lpstr>Annotations - Domains</vt:lpstr>
      <vt:lpstr>Annotations – RNA/DNA secondary structure</vt:lpstr>
      <vt:lpstr>Annotations – RNA/DNA secondary structure</vt:lpstr>
      <vt:lpstr>aside… cool RNA rendering</vt:lpstr>
      <vt:lpstr>Annotations – RNA/DNA secondary structure</vt:lpstr>
      <vt:lpstr>Annotations – RNA/DNA secondary structure</vt:lpstr>
      <vt:lpstr>Annotations – RNA/DNA secondary structure</vt:lpstr>
      <vt:lpstr>Annotations – RNA/DNA secondary structure</vt:lpstr>
      <vt:lpstr>New nucleic acid rendering options</vt:lpstr>
      <vt:lpstr>New nucleic acid rendering options</vt:lpstr>
      <vt:lpstr>aside… set labelFor, color in labels, and set picking labels</vt:lpstr>
      <vt:lpstr>side note – Jmol and JSON</vt:lpstr>
      <vt:lpstr>Annotations -- Summary</vt:lpstr>
      <vt:lpstr>Relatively new/underutilized features:</vt:lpstr>
      <vt:lpstr>PowerPoint Presentation</vt:lpstr>
      <vt:lpstr>Contact Mapping</vt:lpstr>
      <vt:lpstr>Contact Mapping</vt:lpstr>
      <vt:lpstr>Contact Mapping</vt:lpstr>
      <vt:lpstr>Contact Mapping</vt:lpstr>
      <vt:lpstr>Contact Mapping</vt:lpstr>
      <vt:lpstr>Contact Mapping</vt:lpstr>
      <vt:lpstr>Contact Mapping</vt:lpstr>
      <vt:lpstr>Contact Mapping</vt:lpstr>
      <vt:lpstr>Contact Mapping</vt:lpstr>
      <vt:lpstr>Bigger challenges…</vt:lpstr>
      <vt:lpstr>Bigger challenges…</vt:lpstr>
      <vt:lpstr>Bigger challenges…</vt:lpstr>
      <vt:lpstr>Bigger challenges…</vt:lpstr>
      <vt:lpstr>Relatively new/underutilized features:</vt:lpstr>
      <vt:lpstr>Valuable WRITE options</vt:lpstr>
      <vt:lpstr>Valuable WRITE options</vt:lpstr>
      <vt:lpstr>WRITE SCENE</vt:lpstr>
      <vt:lpstr>WRITE SCENE</vt:lpstr>
      <vt:lpstr>WRITE SCENE</vt:lpstr>
      <vt:lpstr>WRITE SCENE</vt:lpstr>
      <vt:lpstr>WRITE SCENE</vt:lpstr>
      <vt:lpstr>WRITE SCENE</vt:lpstr>
      <vt:lpstr>Relatively new/underutilized features:</vt:lpstr>
      <vt:lpstr>The Magic of JSmol – Java2Script </vt:lpstr>
      <vt:lpstr>Future of Jmol – SwingJS </vt:lpstr>
      <vt:lpstr>Future of Jmol – SwingJS </vt:lpstr>
      <vt:lpstr>Future of Jmol – SwingJS </vt:lpstr>
      <vt:lpstr>Future of Jmol – SwingJS </vt:lpstr>
      <vt:lpstr>Bob’s Latest Project –  Mi Jmol desenchufado</vt:lpstr>
      <vt:lpstr>PowerPoint Presentation</vt:lpstr>
      <vt:lpstr>PowerPoint Presentation</vt:lpstr>
      <vt:lpstr>PowerPoint Presentation</vt:lpstr>
      <vt:lpstr>PowerPoint Presentation</vt:lpstr>
      <vt:lpstr>Course-Graining</vt:lpstr>
      <vt:lpstr>Course-Graining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new in Jmol for Proteopedia</dc:title>
  <dc:creator>RM Hanson</dc:creator>
  <cp:lastModifiedBy>RM Hanson</cp:lastModifiedBy>
  <cp:revision>68</cp:revision>
  <dcterms:created xsi:type="dcterms:W3CDTF">2018-01-21T14:23:05Z</dcterms:created>
  <dcterms:modified xsi:type="dcterms:W3CDTF">2018-01-22T19:59:30Z</dcterms:modified>
</cp:coreProperties>
</file>

<file path=docProps/thumbnail.jpeg>
</file>